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266" r:id="rId3"/>
    <p:sldId id="286" r:id="rId4"/>
    <p:sldId id="287" r:id="rId5"/>
    <p:sldId id="288" r:id="rId6"/>
    <p:sldId id="289" r:id="rId7"/>
    <p:sldId id="290" r:id="rId8"/>
    <p:sldId id="291" r:id="rId9"/>
    <p:sldId id="292" r:id="rId10"/>
    <p:sldId id="293" r:id="rId11"/>
    <p:sldId id="280" r:id="rId12"/>
    <p:sldId id="294" r:id="rId13"/>
    <p:sldId id="282" r:id="rId14"/>
    <p:sldId id="295" r:id="rId15"/>
    <p:sldId id="297" r:id="rId16"/>
    <p:sldId id="296" r:id="rId17"/>
    <p:sldId id="267" r:id="rId18"/>
    <p:sldId id="283" r:id="rId19"/>
    <p:sldId id="268" r:id="rId20"/>
    <p:sldId id="269" r:id="rId21"/>
    <p:sldId id="270" r:id="rId22"/>
    <p:sldId id="271" r:id="rId23"/>
    <p:sldId id="272" r:id="rId24"/>
    <p:sldId id="273" r:id="rId25"/>
    <p:sldId id="284" r:id="rId26"/>
    <p:sldId id="274" r:id="rId27"/>
    <p:sldId id="275" r:id="rId28"/>
    <p:sldId id="285" r:id="rId29"/>
    <p:sldId id="29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21"/>
    <p:restoredTop sz="91599"/>
  </p:normalViewPr>
  <p:slideViewPr>
    <p:cSldViewPr>
      <p:cViewPr varScale="1">
        <p:scale>
          <a:sx n="117" d="100"/>
          <a:sy n="117" d="100"/>
        </p:scale>
        <p:origin x="53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452A9B-DB75-4ED1-91E0-40D92B56A5D1}" type="datetimeFigureOut">
              <a:rPr lang="en-US" smtClean="0"/>
              <a:pPr/>
              <a:t>11/18/23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452A9B-DB75-4ED1-91E0-40D92B56A5D1}" type="datetimeFigureOut">
              <a:rPr lang="en-US" smtClean="0"/>
              <a:pPr/>
              <a:t>11/18/23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452A9B-DB75-4ED1-91E0-40D92B56A5D1}" type="datetimeFigureOut">
              <a:rPr lang="en-US" smtClean="0"/>
              <a:pPr/>
              <a:t>11/18/23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452A9B-DB75-4ED1-91E0-40D92B56A5D1}" type="datetimeFigureOut">
              <a:rPr lang="en-US" smtClean="0"/>
              <a:pPr/>
              <a:t>11/18/23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452A9B-DB75-4ED1-91E0-40D92B56A5D1}" type="datetimeFigureOut">
              <a:rPr lang="en-US" smtClean="0"/>
              <a:pPr/>
              <a:t>11/18/23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D452A9B-DB75-4ED1-91E0-40D92B56A5D1}" type="datetimeFigureOut">
              <a:rPr lang="en-US" smtClean="0"/>
              <a:pPr/>
              <a:t>11/18/23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452A9B-DB75-4ED1-91E0-40D92B56A5D1}" type="datetimeFigureOut">
              <a:rPr lang="en-US" smtClean="0"/>
              <a:pPr/>
              <a:t>11/18/23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452A9B-DB75-4ED1-91E0-40D92B56A5D1}" type="datetimeFigureOut">
              <a:rPr lang="en-US" smtClean="0"/>
              <a:pPr/>
              <a:t>11/18/23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452A9B-DB75-4ED1-91E0-40D92B56A5D1}" type="datetimeFigureOut">
              <a:rPr lang="en-US" smtClean="0"/>
              <a:pPr/>
              <a:t>11/18/23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452A9B-DB75-4ED1-91E0-40D92B56A5D1}" type="datetimeFigureOut">
              <a:rPr lang="en-US" smtClean="0"/>
              <a:pPr/>
              <a:t>11/18/23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452A9B-DB75-4ED1-91E0-40D92B56A5D1}" type="datetimeFigureOut">
              <a:rPr lang="en-US" smtClean="0"/>
              <a:pPr/>
              <a:t>11/18/23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C8B08-91C1-4030-86E3-31D4E8F20B0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452A9B-DB75-4ED1-91E0-40D92B56A5D1}" type="datetimeFigureOut">
              <a:rPr lang="en-US" smtClean="0"/>
              <a:pPr/>
              <a:t>11/18/23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C8B08-91C1-4030-86E3-31D4E8F20B0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en.wikipedia.org/wiki/Human_sexuality" TargetMode="External"/><Relationship Id="rId4" Type="http://schemas.openxmlformats.org/officeDocument/2006/relationships/hyperlink" Target="https://en.wikipedia.org/wiki/Obstetric" TargetMode="External"/><Relationship Id="rId5" Type="http://schemas.openxmlformats.org/officeDocument/2006/relationships/hyperlink" Target="https://en.wikipedia.org/wiki/Gynecological" TargetMode="External"/><Relationship Id="rId1" Type="http://schemas.openxmlformats.org/officeDocument/2006/relationships/slideLayout" Target="../slideLayouts/slideLayout7.xml"/><Relationship Id="rId2" Type="http://schemas.openxmlformats.org/officeDocument/2006/relationships/hyperlink" Target="https://en.wikipedia.org/wiki/Allerg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en.wikipedia.org/wiki/Syste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Medical_signs" TargetMode="External"/><Relationship Id="rId4" Type="http://schemas.openxmlformats.org/officeDocument/2006/relationships/hyperlink" Target="https://en.wikipedia.org/wiki/Symptom" TargetMode="External"/><Relationship Id="rId5" Type="http://schemas.openxmlformats.org/officeDocument/2006/relationships/hyperlink" Target="https://en.wikipedia.org/wiki/Disease" TargetMode="External"/><Relationship Id="rId6" Type="http://schemas.openxmlformats.org/officeDocument/2006/relationships/hyperlink" Target="https://en.wikipedia.org/wiki/Medical_history" TargetMode="External"/><Relationship Id="rId7" Type="http://schemas.openxmlformats.org/officeDocument/2006/relationships/hyperlink" Target="https://en.wikipedia.org/wiki/Medical_diagnosis" TargetMode="External"/><Relationship Id="rId8" Type="http://schemas.openxmlformats.org/officeDocument/2006/relationships/hyperlink" Target="https://en.wikipedia.org/wiki/Medical_record" TargetMode="External"/><Relationship Id="rId1" Type="http://schemas.openxmlformats.org/officeDocument/2006/relationships/slideLayout" Target="../slideLayouts/slideLayout7.xml"/><Relationship Id="rId2" Type="http://schemas.openxmlformats.org/officeDocument/2006/relationships/hyperlink" Target="https://en.wikipedia.org/wiki/Patien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Physician" TargetMode="External"/><Relationship Id="rId4" Type="http://schemas.openxmlformats.org/officeDocument/2006/relationships/hyperlink" Target="https://en.wikipedia.org/wiki/Interview" TargetMode="External"/><Relationship Id="rId5" Type="http://schemas.openxmlformats.org/officeDocument/2006/relationships/hyperlink" Target="https://en.wikipedia.org/wiki/Medical_diagnosis" TargetMode="External"/><Relationship Id="rId6" Type="http://schemas.openxmlformats.org/officeDocument/2006/relationships/hyperlink" Target="https://en.wikipedia.org/wiki/Medical_treatment" TargetMode="External"/><Relationship Id="rId7" Type="http://schemas.openxmlformats.org/officeDocument/2006/relationships/hyperlink" Target="https://en.wikipedia.org/wiki/Symptom" TargetMode="External"/><Relationship Id="rId8" Type="http://schemas.openxmlformats.org/officeDocument/2006/relationships/hyperlink" Target="https://en.wikipedia.org/wiki/Sign_(medicine)" TargetMode="External"/><Relationship Id="rId1" Type="http://schemas.openxmlformats.org/officeDocument/2006/relationships/slideLayout" Target="../slideLayouts/slideLayout7.xml"/><Relationship Id="rId2" Type="http://schemas.openxmlformats.org/officeDocument/2006/relationships/hyperlink" Target="https://en.wikipedia.org/wiki/Patien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en.wikipedia.org/wiki/Chief_complain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en.wikipedia.org/wiki/History_of_the_present_illness" TargetMode="External"/><Relationship Id="rId3" Type="http://schemas.openxmlformats.org/officeDocument/2006/relationships/hyperlink" Target="https://en.wikipedia.org/wiki/Past_medical_histor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Organ_system" TargetMode="External"/><Relationship Id="rId4" Type="http://schemas.openxmlformats.org/officeDocument/2006/relationships/hyperlink" Target="https://en.wikipedia.org/wiki/Family_history_(medicine)" TargetMode="External"/><Relationship Id="rId5" Type="http://schemas.openxmlformats.org/officeDocument/2006/relationships/hyperlink" Target="https://en.wikipedia.org/wiki/List_of_childhood_diseases" TargetMode="External"/><Relationship Id="rId1" Type="http://schemas.openxmlformats.org/officeDocument/2006/relationships/slideLayout" Target="../slideLayouts/slideLayout7.xml"/><Relationship Id="rId2" Type="http://schemas.openxmlformats.org/officeDocument/2006/relationships/hyperlink" Target="https://en.wikipedia.org/wiki/Review_of_systems"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Recreational_drug_use" TargetMode="External"/><Relationship Id="rId4" Type="http://schemas.openxmlformats.org/officeDocument/2006/relationships/hyperlink" Target="https://en.wikipedia.org/wiki/Medications" TargetMode="External"/><Relationship Id="rId5" Type="http://schemas.openxmlformats.org/officeDocument/2006/relationships/hyperlink" Target="https://en.wikipedia.org/wiki/Alternative_medicine" TargetMode="External"/><Relationship Id="rId1" Type="http://schemas.openxmlformats.org/officeDocument/2006/relationships/slideLayout" Target="../slideLayouts/slideLayout7.xml"/><Relationship Id="rId2" Type="http://schemas.openxmlformats.org/officeDocument/2006/relationships/hyperlink" Target="https://en.wikipedia.org/wiki/Social_history_(medicin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67443"/>
            <a:ext cx="9067800" cy="4419600"/>
          </a:xfrm>
        </p:spPr>
        <p:txBody>
          <a:bodyPr>
            <a:normAutofit/>
          </a:bodyPr>
          <a:lstStyle/>
          <a:p>
            <a:pPr lvl="0">
              <a:defRPr/>
            </a:pPr>
            <a:r>
              <a:rPr lang="en-US" sz="2800" dirty="0" smtClean="0">
                <a:latin typeface="Times New Roman" charset="0"/>
                <a:ea typeface="Times New Roman" charset="0"/>
                <a:cs typeface="Times New Roman" charset="0"/>
              </a:rPr>
              <a:t>Clinical practice introduction</a:t>
            </a:r>
            <a:br>
              <a:rPr lang="en-US" sz="2800" dirty="0" smtClean="0">
                <a:latin typeface="Times New Roman" charset="0"/>
                <a:ea typeface="Times New Roman" charset="0"/>
                <a:cs typeface="Times New Roman" charset="0"/>
              </a:rPr>
            </a:br>
            <a:r>
              <a:rPr lang="x-none" sz="2800" dirty="0" smtClean="0">
                <a:latin typeface="Times New Roman" charset="0"/>
                <a:ea typeface="Times New Roman" charset="0"/>
                <a:cs typeface="Times New Roman" charset="0"/>
              </a:rPr>
              <a:t/>
            </a:r>
            <a:br>
              <a:rPr lang="x-none" sz="2800" dirty="0" smtClean="0">
                <a:latin typeface="Times New Roman" charset="0"/>
                <a:ea typeface="Times New Roman" charset="0"/>
                <a:cs typeface="Times New Roman" charset="0"/>
              </a:rPr>
            </a:br>
            <a:r>
              <a:rPr lang="x-none" sz="2800" b="1" dirty="0" smtClean="0">
                <a:latin typeface="Times New Roman" charset="0"/>
                <a:ea typeface="Times New Roman" charset="0"/>
                <a:cs typeface="Times New Roman" charset="0"/>
              </a:rPr>
              <a:t/>
            </a:r>
            <a:br>
              <a:rPr lang="x-none" sz="2800" b="1" dirty="0" smtClean="0">
                <a:latin typeface="Times New Roman" charset="0"/>
                <a:ea typeface="Times New Roman" charset="0"/>
                <a:cs typeface="Times New Roman" charset="0"/>
              </a:rPr>
            </a:br>
            <a:r>
              <a:rPr lang="en-US" sz="2800" b="1" dirty="0">
                <a:latin typeface="Times New Roman" charset="0"/>
                <a:ea typeface="Times New Roman" charset="0"/>
                <a:cs typeface="Times New Roman" charset="0"/>
              </a:rPr>
              <a:t> Admission of patients for hospital treatment </a:t>
            </a:r>
            <a:r>
              <a:rPr lang="x-none" sz="2800" dirty="0">
                <a:latin typeface="Times New Roman" charset="0"/>
                <a:ea typeface="Times New Roman" charset="0"/>
                <a:cs typeface="Times New Roman" charset="0"/>
              </a:rPr>
              <a:t/>
            </a:r>
            <a:br>
              <a:rPr lang="x-none" sz="2800" dirty="0">
                <a:latin typeface="Times New Roman" charset="0"/>
                <a:ea typeface="Times New Roman" charset="0"/>
                <a:cs typeface="Times New Roman" charset="0"/>
              </a:rPr>
            </a:br>
            <a:endParaRPr lang="x-none" sz="2800" b="1" dirty="0">
              <a:latin typeface="Times New Roman" charset="0"/>
              <a:ea typeface="Times New Roman" charset="0"/>
              <a:cs typeface="Times New Roman" charset="0"/>
            </a:endParaRPr>
          </a:p>
        </p:txBody>
      </p:sp>
      <p:sp>
        <p:nvSpPr>
          <p:cNvPr id="3" name="Subtitle 2"/>
          <p:cNvSpPr>
            <a:spLocks noGrp="1"/>
          </p:cNvSpPr>
          <p:nvPr>
            <p:ph type="subTitle" idx="1"/>
          </p:nvPr>
        </p:nvSpPr>
        <p:spPr>
          <a:xfrm>
            <a:off x="-468560" y="3645024"/>
            <a:ext cx="6400800" cy="381000"/>
          </a:xfrm>
        </p:spPr>
        <p:txBody>
          <a:bodyPr>
            <a:noAutofit/>
          </a:bodyPr>
          <a:lstStyle/>
          <a:p>
            <a:r>
              <a:rPr lang="en-US" sz="2000" dirty="0" smtClean="0">
                <a:solidFill>
                  <a:schemeClr val="tx1"/>
                </a:solidFill>
                <a:latin typeface="Palatino Linotype" pitchFamily="18" charset="0"/>
              </a:rPr>
              <a:t>Ass. prof </a:t>
            </a:r>
            <a:r>
              <a:rPr lang="en-US" sz="2000" dirty="0" err="1" smtClean="0">
                <a:solidFill>
                  <a:schemeClr val="tx1"/>
                </a:solidFill>
                <a:latin typeface="Palatino Linotype" pitchFamily="18" charset="0"/>
              </a:rPr>
              <a:t>Miodrag</a:t>
            </a:r>
            <a:r>
              <a:rPr lang="en-US" sz="2000" dirty="0" smtClean="0">
                <a:solidFill>
                  <a:schemeClr val="tx1"/>
                </a:solidFill>
                <a:latin typeface="Palatino Linotype" pitchFamily="18" charset="0"/>
              </a:rPr>
              <a:t> Sreckovic</a:t>
            </a:r>
            <a:endParaRPr lang="en-US" sz="2000" dirty="0" smtClean="0">
              <a:solidFill>
                <a:schemeClr val="tx1"/>
              </a:solidFill>
              <a:latin typeface="Palatino Linotype" pitchFamily="18" charset="0"/>
            </a:endParaRPr>
          </a:p>
        </p:txBody>
      </p:sp>
      <p:pic>
        <p:nvPicPr>
          <p:cNvPr id="5" name="Picture 3"/>
          <p:cNvPicPr>
            <a:picLocks noChangeAspect="1" noChangeArrowheads="1"/>
          </p:cNvPicPr>
          <p:nvPr/>
        </p:nvPicPr>
        <p:blipFill>
          <a:blip r:embed="rId2" cstate="print"/>
          <a:srcRect/>
          <a:stretch>
            <a:fillRect/>
          </a:stretch>
        </p:blipFill>
        <p:spPr bwMode="auto">
          <a:xfrm>
            <a:off x="838200" y="76200"/>
            <a:ext cx="923925" cy="1333500"/>
          </a:xfrm>
          <a:prstGeom prst="rect">
            <a:avLst/>
          </a:prstGeom>
          <a:noFill/>
          <a:ln w="9525">
            <a:noFill/>
            <a:miter lim="800000"/>
            <a:headEnd/>
            <a:tailEnd/>
          </a:ln>
          <a:effectLst/>
        </p:spPr>
      </p:pic>
      <p:sp>
        <p:nvSpPr>
          <p:cNvPr id="6" name="Rectangle 4"/>
          <p:cNvSpPr>
            <a:spLocks noChangeArrowheads="1"/>
          </p:cNvSpPr>
          <p:nvPr/>
        </p:nvSpPr>
        <p:spPr bwMode="auto">
          <a:xfrm>
            <a:off x="1981200" y="533400"/>
            <a:ext cx="5184576" cy="707886"/>
          </a:xfrm>
          <a:prstGeom prst="rect">
            <a:avLst/>
          </a:prstGeom>
          <a:noFill/>
          <a:ln w="9525">
            <a:noFill/>
            <a:miter lim="800000"/>
            <a:headEnd/>
            <a:tailEnd/>
          </a:ln>
        </p:spPr>
        <p:txBody>
          <a:bodyPr wrap="square" anchor="ctr">
            <a:spAutoFit/>
          </a:bodyPr>
          <a:lstStyle/>
          <a:p>
            <a:pPr algn="ctr" eaLnBrk="0" hangingPunct="0">
              <a:tabLst>
                <a:tab pos="1485900" algn="l"/>
              </a:tabLst>
              <a:defRPr/>
            </a:pPr>
            <a:r>
              <a:rPr lang="en-US" sz="2000" dirty="0" smtClean="0">
                <a:latin typeface="Palatino Linotype" pitchFamily="18" charset="0"/>
              </a:rPr>
              <a:t>University </a:t>
            </a:r>
            <a:r>
              <a:rPr lang="en-US" sz="2000" dirty="0" smtClean="0">
                <a:latin typeface="Palatino Linotype" pitchFamily="18" charset="0"/>
              </a:rPr>
              <a:t>in </a:t>
            </a:r>
            <a:r>
              <a:rPr lang="en-US" sz="2000" dirty="0" err="1" smtClean="0">
                <a:latin typeface="Palatino Linotype" pitchFamily="18" charset="0"/>
              </a:rPr>
              <a:t>Kragujevac</a:t>
            </a:r>
            <a:endParaRPr lang="en-US" sz="2000" dirty="0" smtClean="0">
              <a:latin typeface="Palatino Linotype" pitchFamily="18" charset="0"/>
            </a:endParaRPr>
          </a:p>
          <a:p>
            <a:pPr algn="ctr" eaLnBrk="0" hangingPunct="0">
              <a:tabLst>
                <a:tab pos="1485900" algn="l"/>
              </a:tabLst>
              <a:defRPr/>
            </a:pPr>
            <a:r>
              <a:rPr lang="en-US" sz="2000" dirty="0" smtClean="0">
                <a:latin typeface="Palatino Linotype" pitchFamily="18" charset="0"/>
              </a:rPr>
              <a:t>Faculty of medical sciences</a:t>
            </a:r>
            <a:endParaRPr lang="en-US" sz="2000" dirty="0">
              <a:latin typeface="Palatino Linotype" pitchFamily="18" charset="0"/>
            </a:endParaRPr>
          </a:p>
        </p:txBody>
      </p:sp>
      <p:pic>
        <p:nvPicPr>
          <p:cNvPr id="7" name="Picture 4"/>
          <p:cNvPicPr>
            <a:picLocks noChangeAspect="1" noChangeArrowheads="1"/>
          </p:cNvPicPr>
          <p:nvPr/>
        </p:nvPicPr>
        <p:blipFill>
          <a:blip r:embed="rId3" cstate="print"/>
          <a:srcRect/>
          <a:stretch>
            <a:fillRect/>
          </a:stretch>
        </p:blipFill>
        <p:spPr bwMode="auto">
          <a:xfrm>
            <a:off x="7391400" y="152400"/>
            <a:ext cx="857250" cy="1219200"/>
          </a:xfrm>
          <a:prstGeom prst="rect">
            <a:avLst/>
          </a:prstGeom>
          <a:noFill/>
          <a:ln w="9525">
            <a:noFill/>
            <a:miter lim="800000"/>
            <a:headEnd/>
            <a:tailEnd/>
          </a:ln>
          <a:effectLst/>
        </p:spPr>
      </p:pic>
    </p:spTree>
    <p:extLst>
      <p:ext uri="{BB962C8B-B14F-4D97-AF65-F5344CB8AC3E}">
        <p14:creationId xmlns:p14="http://schemas.microsoft.com/office/powerpoint/2010/main" val="1319894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9632" y="1556792"/>
            <a:ext cx="7272808" cy="3539430"/>
          </a:xfrm>
          <a:prstGeom prst="rect">
            <a:avLst/>
          </a:prstGeom>
        </p:spPr>
        <p:txBody>
          <a:bodyPr wrap="square">
            <a:spAutoFit/>
          </a:bodyPr>
          <a:lstStyle/>
          <a:p>
            <a:pPr>
              <a:buFont typeface="Arial" charset="0"/>
              <a:buChar char="•"/>
            </a:pPr>
            <a:r>
              <a:rPr lang="en-US" sz="2800" dirty="0">
                <a:solidFill>
                  <a:srgbClr val="795CB2"/>
                </a:solidFill>
                <a:latin typeface="Times New Roman" charset="0"/>
                <a:ea typeface="Times New Roman" charset="0"/>
                <a:cs typeface="Times New Roman" charset="0"/>
                <a:hlinkClick r:id="rId2" tooltip="Allergy"/>
              </a:rPr>
              <a:t>Allergies</a:t>
            </a:r>
            <a:r>
              <a:rPr lang="en-US" sz="2800" dirty="0">
                <a:solidFill>
                  <a:srgbClr val="202122"/>
                </a:solidFill>
                <a:latin typeface="Times New Roman" charset="0"/>
                <a:ea typeface="Times New Roman" charset="0"/>
                <a:cs typeface="Times New Roman" charset="0"/>
              </a:rPr>
              <a:t> – to medications, food, latex, and other environmental </a:t>
            </a:r>
            <a:r>
              <a:rPr lang="en-US" sz="2800" dirty="0" smtClean="0">
                <a:solidFill>
                  <a:srgbClr val="202122"/>
                </a:solidFill>
                <a:latin typeface="Times New Roman" charset="0"/>
                <a:ea typeface="Times New Roman" charset="0"/>
                <a:cs typeface="Times New Roman" charset="0"/>
              </a:rPr>
              <a:t>factors</a:t>
            </a:r>
          </a:p>
          <a:p>
            <a:endParaRPr lang="en-US" sz="2800" dirty="0">
              <a:solidFill>
                <a:srgbClr val="202122"/>
              </a:solidFill>
              <a:latin typeface="Times New Roman" charset="0"/>
              <a:ea typeface="Times New Roman" charset="0"/>
              <a:cs typeface="Times New Roman" charset="0"/>
            </a:endParaRPr>
          </a:p>
          <a:p>
            <a:pPr>
              <a:buFont typeface="Arial" charset="0"/>
              <a:buChar char="•"/>
            </a:pPr>
            <a:r>
              <a:rPr lang="en-US" sz="2800" dirty="0">
                <a:solidFill>
                  <a:srgbClr val="795CB2"/>
                </a:solidFill>
                <a:latin typeface="Times New Roman" charset="0"/>
                <a:ea typeface="Times New Roman" charset="0"/>
                <a:cs typeface="Times New Roman" charset="0"/>
                <a:hlinkClick r:id="rId3" tooltip="Human sexuality"/>
              </a:rPr>
              <a:t>Sexual</a:t>
            </a:r>
            <a:r>
              <a:rPr lang="en-US" sz="2800" dirty="0">
                <a:solidFill>
                  <a:srgbClr val="202122"/>
                </a:solidFill>
                <a:latin typeface="Times New Roman" charset="0"/>
                <a:ea typeface="Times New Roman" charset="0"/>
                <a:cs typeface="Times New Roman" charset="0"/>
              </a:rPr>
              <a:t> history, </a:t>
            </a:r>
            <a:r>
              <a:rPr lang="en-US" sz="2800" dirty="0">
                <a:solidFill>
                  <a:srgbClr val="795CB2"/>
                </a:solidFill>
                <a:latin typeface="Times New Roman" charset="0"/>
                <a:ea typeface="Times New Roman" charset="0"/>
                <a:cs typeface="Times New Roman" charset="0"/>
                <a:hlinkClick r:id="rId4" tooltip="Obstetric"/>
              </a:rPr>
              <a:t>obstetric</a:t>
            </a:r>
            <a:r>
              <a:rPr lang="en-US" sz="2800" dirty="0">
                <a:solidFill>
                  <a:srgbClr val="202122"/>
                </a:solidFill>
                <a:latin typeface="Times New Roman" charset="0"/>
                <a:ea typeface="Times New Roman" charset="0"/>
                <a:cs typeface="Times New Roman" charset="0"/>
              </a:rPr>
              <a:t>/</a:t>
            </a:r>
            <a:r>
              <a:rPr lang="en-US" sz="2800" dirty="0">
                <a:solidFill>
                  <a:srgbClr val="795CB2"/>
                </a:solidFill>
                <a:latin typeface="Times New Roman" charset="0"/>
                <a:ea typeface="Times New Roman" charset="0"/>
                <a:cs typeface="Times New Roman" charset="0"/>
                <a:hlinkClick r:id="rId5" tooltip="Gynecological"/>
              </a:rPr>
              <a:t>gynecological</a:t>
            </a:r>
            <a:r>
              <a:rPr lang="en-US" sz="2800" dirty="0">
                <a:solidFill>
                  <a:srgbClr val="202122"/>
                </a:solidFill>
                <a:latin typeface="Times New Roman" charset="0"/>
                <a:ea typeface="Times New Roman" charset="0"/>
                <a:cs typeface="Times New Roman" charset="0"/>
              </a:rPr>
              <a:t> history, and so on, as appropriate</a:t>
            </a:r>
            <a:r>
              <a:rPr lang="en-US" sz="2800" dirty="0" smtClean="0">
                <a:solidFill>
                  <a:srgbClr val="202122"/>
                </a:solidFill>
                <a:latin typeface="Times New Roman" charset="0"/>
                <a:ea typeface="Times New Roman" charset="0"/>
                <a:cs typeface="Times New Roman" charset="0"/>
              </a:rPr>
              <a:t>.</a:t>
            </a:r>
          </a:p>
          <a:p>
            <a:pPr>
              <a:buFont typeface="Arial" charset="0"/>
              <a:buChar char="•"/>
            </a:pPr>
            <a:endParaRPr lang="en-US" sz="2800" dirty="0">
              <a:solidFill>
                <a:srgbClr val="202122"/>
              </a:solidFill>
              <a:latin typeface="Times New Roman" charset="0"/>
              <a:ea typeface="Times New Roman" charset="0"/>
              <a:cs typeface="Times New Roman" charset="0"/>
            </a:endParaRPr>
          </a:p>
          <a:p>
            <a:pPr>
              <a:buFont typeface="Arial" charset="0"/>
              <a:buChar char="•"/>
            </a:pPr>
            <a:endParaRPr lang="en-US" sz="2800" dirty="0">
              <a:solidFill>
                <a:srgbClr val="202122"/>
              </a:solidFill>
              <a:latin typeface="Times New Roman" charset="0"/>
              <a:ea typeface="Times New Roman" charset="0"/>
              <a:cs typeface="Times New Roman" charset="0"/>
            </a:endParaRPr>
          </a:p>
          <a:p>
            <a:pPr>
              <a:buFont typeface="Arial" charset="0"/>
              <a:buChar char="•"/>
            </a:pPr>
            <a:r>
              <a:rPr lang="en-US" sz="2800" dirty="0">
                <a:solidFill>
                  <a:srgbClr val="FF0000"/>
                </a:solidFill>
                <a:latin typeface="Times New Roman" charset="0"/>
                <a:ea typeface="Times New Roman" charset="0"/>
                <a:cs typeface="Times New Roman" charset="0"/>
              </a:rPr>
              <a:t>Conclusion &amp; closure</a:t>
            </a:r>
            <a:endParaRPr lang="en-US" sz="2800" dirty="0">
              <a:solidFill>
                <a:srgbClr val="FF0000"/>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125799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kumimoji="0" lang="en-US" sz="2000" b="1" i="0" u="none" strike="noStrike" kern="1200" cap="none" spc="0" normalizeH="0" baseline="0" noProof="0" dirty="0" smtClean="0">
                <a:ln>
                  <a:noFill/>
                </a:ln>
                <a:effectLst/>
                <a:uLnTx/>
                <a:uFillTx/>
                <a:latin typeface="Palatino Linotype" pitchFamily="18" charset="0"/>
                <a:ea typeface="+mj-ea"/>
                <a:cs typeface="+mj-cs"/>
              </a:rPr>
              <a:t>Physical</a:t>
            </a:r>
            <a:r>
              <a:rPr kumimoji="0" lang="en-US" sz="2000" b="1" i="0" u="none" strike="noStrike" kern="1200" cap="none" spc="0" normalizeH="0" noProof="0" dirty="0" smtClean="0">
                <a:ln>
                  <a:noFill/>
                </a:ln>
                <a:effectLst/>
                <a:uLnTx/>
                <a:uFillTx/>
                <a:latin typeface="Palatino Linotype" pitchFamily="18" charset="0"/>
                <a:ea typeface="+mj-ea"/>
                <a:cs typeface="+mj-cs"/>
              </a:rPr>
              <a:t> </a:t>
            </a:r>
            <a:r>
              <a:rPr kumimoji="0" lang="en-US" sz="2000" b="1" i="0" u="none" strike="noStrike" kern="1200" cap="none" spc="0" normalizeH="0" baseline="0" noProof="0" dirty="0" smtClean="0">
                <a:ln>
                  <a:noFill/>
                </a:ln>
                <a:effectLst/>
                <a:uLnTx/>
                <a:uFillTx/>
                <a:latin typeface="Palatino Linotype" pitchFamily="18" charset="0"/>
                <a:ea typeface="+mj-ea"/>
                <a:cs typeface="+mj-cs"/>
              </a:rPr>
              <a:t>Exam</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
        <p:nvSpPr>
          <p:cNvPr id="3" name="Rectangle 2"/>
          <p:cNvSpPr/>
          <p:nvPr/>
        </p:nvSpPr>
        <p:spPr>
          <a:xfrm>
            <a:off x="395536" y="980728"/>
            <a:ext cx="7632848" cy="5262979"/>
          </a:xfrm>
          <a:prstGeom prst="rect">
            <a:avLst/>
          </a:prstGeom>
        </p:spPr>
        <p:txBody>
          <a:bodyPr wrap="square">
            <a:spAutoFit/>
          </a:bodyPr>
          <a:lstStyle/>
          <a:p>
            <a:r>
              <a:rPr lang="en-US" sz="2400" dirty="0">
                <a:latin typeface="Times New Roman" charset="0"/>
                <a:ea typeface="Times New Roman" charset="0"/>
                <a:cs typeface="Times New Roman" charset="0"/>
              </a:rPr>
              <a:t>Objective signs of the disease</a:t>
            </a:r>
            <a:r>
              <a:rPr lang="en-US" sz="2400" dirty="0" smtClean="0">
                <a:latin typeface="Times New Roman" charset="0"/>
                <a:ea typeface="Times New Roman" charset="0"/>
                <a:cs typeface="Times New Roman" charset="0"/>
              </a:rPr>
              <a:t>:</a:t>
            </a:r>
          </a:p>
          <a:p>
            <a:endParaRPr lang="en-US" sz="2400" dirty="0" smtClean="0">
              <a:latin typeface="Times New Roman" charset="0"/>
              <a:ea typeface="Times New Roman" charset="0"/>
              <a:cs typeface="Times New Roman" charset="0"/>
            </a:endParaRPr>
          </a:p>
          <a:p>
            <a:r>
              <a:rPr lang="en-US" sz="2400" dirty="0" smtClean="0">
                <a:latin typeface="Times New Roman" charset="0"/>
                <a:ea typeface="Times New Roman" charset="0"/>
                <a:cs typeface="Times New Roman" charset="0"/>
              </a:rPr>
              <a:t>Position </a:t>
            </a:r>
            <a:r>
              <a:rPr lang="en-US" sz="2400" dirty="0">
                <a:latin typeface="Times New Roman" charset="0"/>
                <a:ea typeface="Times New Roman" charset="0"/>
                <a:cs typeface="Times New Roman" charset="0"/>
              </a:rPr>
              <a:t>of the patient in bed /active, passive, forced</a:t>
            </a:r>
            <a:r>
              <a:rPr lang="en-US" sz="2400" dirty="0" smtClean="0">
                <a:latin typeface="Times New Roman" charset="0"/>
                <a:ea typeface="Times New Roman" charset="0"/>
                <a:cs typeface="Times New Roman" charset="0"/>
              </a:rPr>
              <a:t>/</a:t>
            </a:r>
          </a:p>
          <a:p>
            <a:endParaRPr lang="en-US" sz="2400" dirty="0">
              <a:latin typeface="Times New Roman" charset="0"/>
              <a:ea typeface="Times New Roman" charset="0"/>
              <a:cs typeface="Times New Roman" charset="0"/>
            </a:endParaRPr>
          </a:p>
          <a:p>
            <a:r>
              <a:rPr lang="en-US" sz="2400" dirty="0" smtClean="0">
                <a:latin typeface="Times New Roman" charset="0"/>
                <a:ea typeface="Times New Roman" charset="0"/>
                <a:cs typeface="Times New Roman" charset="0"/>
              </a:rPr>
              <a:t>Mental </a:t>
            </a:r>
            <a:r>
              <a:rPr lang="en-US" sz="2400" dirty="0">
                <a:latin typeface="Times New Roman" charset="0"/>
                <a:ea typeface="Times New Roman" charset="0"/>
                <a:cs typeface="Times New Roman" charset="0"/>
              </a:rPr>
              <a:t>state of the patient and state of consciousness/somnolence, </a:t>
            </a:r>
            <a:r>
              <a:rPr lang="en-US" sz="2400" dirty="0" err="1">
                <a:latin typeface="Times New Roman" charset="0"/>
                <a:ea typeface="Times New Roman" charset="0"/>
                <a:cs typeface="Times New Roman" charset="0"/>
              </a:rPr>
              <a:t>sopor</a:t>
            </a:r>
            <a:r>
              <a:rPr lang="en-US" sz="2400" dirty="0">
                <a:latin typeface="Times New Roman" charset="0"/>
                <a:ea typeface="Times New Roman" charset="0"/>
                <a:cs typeface="Times New Roman" charset="0"/>
              </a:rPr>
              <a:t>, coma</a:t>
            </a:r>
            <a:r>
              <a:rPr lang="en-US" sz="2400" dirty="0" smtClean="0">
                <a:latin typeface="Times New Roman" charset="0"/>
                <a:ea typeface="Times New Roman" charset="0"/>
                <a:cs typeface="Times New Roman" charset="0"/>
              </a:rPr>
              <a:t>/</a:t>
            </a:r>
          </a:p>
          <a:p>
            <a:endParaRPr lang="en-US" sz="2400" dirty="0">
              <a:latin typeface="Times New Roman" charset="0"/>
              <a:ea typeface="Times New Roman" charset="0"/>
              <a:cs typeface="Times New Roman" charset="0"/>
            </a:endParaRPr>
          </a:p>
          <a:p>
            <a:r>
              <a:rPr lang="en-US" sz="2400" dirty="0" smtClean="0">
                <a:latin typeface="Times New Roman" charset="0"/>
                <a:ea typeface="Times New Roman" charset="0"/>
                <a:cs typeface="Times New Roman" charset="0"/>
              </a:rPr>
              <a:t>External </a:t>
            </a:r>
            <a:r>
              <a:rPr lang="en-US" sz="2400" dirty="0">
                <a:latin typeface="Times New Roman" charset="0"/>
                <a:ea typeface="Times New Roman" charset="0"/>
                <a:cs typeface="Times New Roman" charset="0"/>
              </a:rPr>
              <a:t>appearance of the patient/constitution, nutrition, gait, speech, appearance and color of the skin, appearance of the head, neck, chest, abdomen, extremities</a:t>
            </a:r>
            <a:r>
              <a:rPr lang="en-US" sz="2400" dirty="0" smtClean="0">
                <a:latin typeface="Times New Roman" charset="0"/>
                <a:ea typeface="Times New Roman" charset="0"/>
                <a:cs typeface="Times New Roman" charset="0"/>
              </a:rPr>
              <a:t>/</a:t>
            </a:r>
          </a:p>
          <a:p>
            <a:endParaRPr lang="en-US" sz="2400" dirty="0">
              <a:latin typeface="Times New Roman" charset="0"/>
              <a:ea typeface="Times New Roman" charset="0"/>
              <a:cs typeface="Times New Roman" charset="0"/>
            </a:endParaRPr>
          </a:p>
          <a:p>
            <a:r>
              <a:rPr lang="en-US" sz="2400" dirty="0" smtClean="0">
                <a:latin typeface="Times New Roman" charset="0"/>
                <a:ea typeface="Times New Roman" charset="0"/>
                <a:cs typeface="Times New Roman" charset="0"/>
              </a:rPr>
              <a:t>Vital </a:t>
            </a:r>
            <a:r>
              <a:rPr lang="en-US" sz="2400" dirty="0">
                <a:latin typeface="Times New Roman" charset="0"/>
                <a:ea typeface="Times New Roman" charset="0"/>
                <a:cs typeface="Times New Roman" charset="0"/>
              </a:rPr>
              <a:t>signs/pulse, blood pressure, temperature, breathing</a:t>
            </a:r>
            <a:r>
              <a:rPr lang="en-US" sz="2400" dirty="0" smtClean="0">
                <a:latin typeface="Times New Roman" charset="0"/>
                <a:ea typeface="Times New Roman" charset="0"/>
                <a:cs typeface="Times New Roman" charset="0"/>
              </a:rPr>
              <a:t>/</a:t>
            </a:r>
          </a:p>
          <a:p>
            <a:endParaRPr lang="en-US" sz="2400" dirty="0">
              <a:latin typeface="Times New Roman" charset="0"/>
              <a:ea typeface="Times New Roman" charset="0"/>
              <a:cs typeface="Times New Roman" charset="0"/>
            </a:endParaRPr>
          </a:p>
          <a:p>
            <a:r>
              <a:rPr lang="en-US" sz="2400" dirty="0" smtClean="0">
                <a:latin typeface="Times New Roman" charset="0"/>
                <a:ea typeface="Times New Roman" charset="0"/>
                <a:cs typeface="Times New Roman" charset="0"/>
              </a:rPr>
              <a:t>Excretions </a:t>
            </a:r>
            <a:r>
              <a:rPr lang="en-US" sz="2400" dirty="0">
                <a:latin typeface="Times New Roman" charset="0"/>
                <a:ea typeface="Times New Roman" charset="0"/>
                <a:cs typeface="Times New Roman" charset="0"/>
              </a:rPr>
              <a:t>/sputum, urine, feces/</a:t>
            </a: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576" y="404664"/>
            <a:ext cx="7560840" cy="3477875"/>
          </a:xfrm>
          <a:prstGeom prst="rect">
            <a:avLst/>
          </a:prstGeom>
        </p:spPr>
        <p:txBody>
          <a:bodyPr wrap="square">
            <a:spAutoFit/>
          </a:bodyPr>
          <a:lstStyle/>
          <a:p>
            <a:r>
              <a:rPr lang="en-US" sz="2400" dirty="0">
                <a:latin typeface="Times New Roman" charset="0"/>
                <a:ea typeface="Times New Roman" charset="0"/>
                <a:cs typeface="Times New Roman" charset="0"/>
              </a:rPr>
              <a:t>Whatever </a:t>
            </a:r>
            <a:r>
              <a:rPr lang="en-US" sz="2400" dirty="0">
                <a:latin typeface="Times New Roman" charset="0"/>
                <a:ea typeface="Times New Roman" charset="0"/>
                <a:cs typeface="Times New Roman" charset="0"/>
                <a:hlinkClick r:id="rId2" tooltip="System"/>
              </a:rPr>
              <a:t>system</a:t>
            </a:r>
            <a:r>
              <a:rPr lang="en-US" sz="2400" dirty="0">
                <a:latin typeface="Times New Roman" charset="0"/>
                <a:ea typeface="Times New Roman" charset="0"/>
                <a:cs typeface="Times New Roman" charset="0"/>
              </a:rPr>
              <a:t> a specific condition may seem restricted to, all the other systems are usually reviewed in a comprehensive history. </a:t>
            </a:r>
            <a:endParaRPr lang="en-US" sz="2400" dirty="0" smtClean="0">
              <a:latin typeface="Times New Roman" charset="0"/>
              <a:ea typeface="Times New Roman" charset="0"/>
              <a:cs typeface="Times New Roman" charset="0"/>
            </a:endParaRPr>
          </a:p>
          <a:p>
            <a:endParaRPr lang="en-US" sz="2400" dirty="0">
              <a:solidFill>
                <a:srgbClr val="202122"/>
              </a:solidFill>
              <a:latin typeface="Times New Roman" charset="0"/>
              <a:ea typeface="Times New Roman" charset="0"/>
              <a:cs typeface="Times New Roman" charset="0"/>
            </a:endParaRPr>
          </a:p>
          <a:p>
            <a:r>
              <a:rPr lang="en-US" sz="2800" dirty="0" smtClean="0">
                <a:solidFill>
                  <a:srgbClr val="FF0000"/>
                </a:solidFill>
                <a:latin typeface="Times New Roman" charset="0"/>
                <a:ea typeface="Times New Roman" charset="0"/>
                <a:cs typeface="Times New Roman" charset="0"/>
              </a:rPr>
              <a:t>The </a:t>
            </a:r>
            <a:r>
              <a:rPr lang="en-US" sz="2800" dirty="0">
                <a:solidFill>
                  <a:srgbClr val="FF0000"/>
                </a:solidFill>
                <a:latin typeface="Times New Roman" charset="0"/>
                <a:ea typeface="Times New Roman" charset="0"/>
                <a:cs typeface="Times New Roman" charset="0"/>
              </a:rPr>
              <a:t>review of systems </a:t>
            </a:r>
            <a:r>
              <a:rPr lang="en-US" sz="2400" dirty="0">
                <a:solidFill>
                  <a:srgbClr val="202122"/>
                </a:solidFill>
                <a:latin typeface="Times New Roman" charset="0"/>
                <a:ea typeface="Times New Roman" charset="0"/>
                <a:cs typeface="Times New Roman" charset="0"/>
              </a:rPr>
              <a:t>often includes all the main systems in the body that may provide an opportunity to mention symptoms or concerns that the individual may have failed to mention in the history. Health care professionals may structure the review of systems as follows</a:t>
            </a:r>
            <a:r>
              <a:rPr lang="en-US" sz="2400" dirty="0" smtClean="0">
                <a:solidFill>
                  <a:srgbClr val="202122"/>
                </a:solidFill>
                <a:latin typeface="Times New Roman" charset="0"/>
                <a:ea typeface="Times New Roman" charset="0"/>
                <a:cs typeface="Times New Roman" charset="0"/>
              </a:rPr>
              <a:t>:</a:t>
            </a:r>
            <a:endParaRPr lang="en-US" sz="24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943152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5"/>
            <a:ext cx="8915400" cy="3831818"/>
          </a:xfrm>
          <a:prstGeom prst="rect">
            <a:avLst/>
          </a:prstGeom>
          <a:noFill/>
        </p:spPr>
        <p:txBody>
          <a:bodyPr wrap="square" rtlCol="0">
            <a:spAutoFit/>
          </a:bodyPr>
          <a:lstStyle/>
          <a:p>
            <a:pPr>
              <a:buFont typeface="Arial" charset="0"/>
              <a:buChar char="•"/>
            </a:pPr>
            <a:r>
              <a:rPr lang="en-US" sz="2400" dirty="0">
                <a:solidFill>
                  <a:srgbClr val="FF0000"/>
                </a:solidFill>
                <a:latin typeface="Times New Roman" charset="0"/>
                <a:ea typeface="Times New Roman" charset="0"/>
                <a:cs typeface="Times New Roman" charset="0"/>
              </a:rPr>
              <a:t>Cardiovascular system </a:t>
            </a:r>
            <a:r>
              <a:rPr lang="en-US" sz="2400" dirty="0">
                <a:solidFill>
                  <a:srgbClr val="202122"/>
                </a:solidFill>
                <a:latin typeface="Times New Roman" charset="0"/>
                <a:ea typeface="Times New Roman" charset="0"/>
                <a:cs typeface="Times New Roman" charset="0"/>
              </a:rPr>
              <a:t>(chest pain, dyspnea, ankle swelling, palpitations) are the most important symptoms and you can ask for a brief description for each of the positive symptoms.</a:t>
            </a:r>
          </a:p>
          <a:p>
            <a:pPr>
              <a:buFont typeface="Arial" charset="0"/>
              <a:buChar char="•"/>
            </a:pPr>
            <a:r>
              <a:rPr lang="en-US" sz="2400" dirty="0">
                <a:solidFill>
                  <a:srgbClr val="FF0000"/>
                </a:solidFill>
                <a:latin typeface="Times New Roman" charset="0"/>
                <a:ea typeface="Times New Roman" charset="0"/>
                <a:cs typeface="Times New Roman" charset="0"/>
              </a:rPr>
              <a:t>Respiratory system </a:t>
            </a:r>
            <a:r>
              <a:rPr lang="en-US" sz="2400" dirty="0">
                <a:solidFill>
                  <a:srgbClr val="202122"/>
                </a:solidFill>
                <a:latin typeface="Times New Roman" charset="0"/>
                <a:ea typeface="Times New Roman" charset="0"/>
                <a:cs typeface="Times New Roman" charset="0"/>
              </a:rPr>
              <a:t>(cough, </a:t>
            </a:r>
            <a:r>
              <a:rPr lang="en-US" sz="2400" dirty="0" err="1">
                <a:solidFill>
                  <a:srgbClr val="202122"/>
                </a:solidFill>
                <a:latin typeface="Times New Roman" charset="0"/>
                <a:ea typeface="Times New Roman" charset="0"/>
                <a:cs typeface="Times New Roman" charset="0"/>
              </a:rPr>
              <a:t>haemoptysis</a:t>
            </a:r>
            <a:r>
              <a:rPr lang="en-US" sz="2400" dirty="0">
                <a:solidFill>
                  <a:srgbClr val="202122"/>
                </a:solidFill>
                <a:latin typeface="Times New Roman" charset="0"/>
                <a:ea typeface="Times New Roman" charset="0"/>
                <a:cs typeface="Times New Roman" charset="0"/>
              </a:rPr>
              <a:t>, epistaxis, wheezing, pain localized to the chest that might increase with inspiration or expiration).</a:t>
            </a:r>
          </a:p>
          <a:p>
            <a:pPr>
              <a:buFont typeface="Arial" charset="0"/>
              <a:buChar char="•"/>
            </a:pPr>
            <a:r>
              <a:rPr lang="en-US" sz="2400" dirty="0">
                <a:solidFill>
                  <a:srgbClr val="FF0000"/>
                </a:solidFill>
                <a:latin typeface="Times New Roman" charset="0"/>
                <a:ea typeface="Times New Roman" charset="0"/>
                <a:cs typeface="Times New Roman" charset="0"/>
              </a:rPr>
              <a:t>Gastrointestinal system </a:t>
            </a:r>
            <a:r>
              <a:rPr lang="en-US" sz="2400" dirty="0">
                <a:solidFill>
                  <a:srgbClr val="202122"/>
                </a:solidFill>
                <a:latin typeface="Times New Roman" charset="0"/>
                <a:ea typeface="Times New Roman" charset="0"/>
                <a:cs typeface="Times New Roman" charset="0"/>
              </a:rPr>
              <a:t>(change in weight, flatulence and heartburn, dysphagia, odynophagia, hematemesis, melena, hematochezia, abdominal pain, vomiting, bowel habit).</a:t>
            </a:r>
          </a:p>
          <a:p>
            <a:pPr marL="285750" marR="0" lvl="0" indent="-285750" defTabSz="914400" eaLnBrk="1" fontAlgn="auto" latinLnBrk="0" hangingPunct="1">
              <a:lnSpc>
                <a:spcPct val="150000"/>
              </a:lnSpc>
              <a:spcBef>
                <a:spcPts val="0"/>
              </a:spcBef>
              <a:spcAft>
                <a:spcPts val="0"/>
              </a:spcAft>
              <a:buClrTx/>
              <a:buSzTx/>
              <a:buFont typeface="Arial" pitchFamily="34" charset="0"/>
              <a:buNone/>
              <a:tabLst/>
              <a:defRPr/>
            </a:pP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836712"/>
            <a:ext cx="7848872" cy="3785652"/>
          </a:xfrm>
          <a:prstGeom prst="rect">
            <a:avLst/>
          </a:prstGeom>
        </p:spPr>
        <p:txBody>
          <a:bodyPr wrap="square">
            <a:spAutoFit/>
          </a:bodyPr>
          <a:lstStyle/>
          <a:p>
            <a:pPr>
              <a:buFont typeface="Arial" charset="0"/>
              <a:buChar char="•"/>
            </a:pPr>
            <a:r>
              <a:rPr lang="en-US" sz="2400" dirty="0">
                <a:solidFill>
                  <a:srgbClr val="FF0000"/>
                </a:solidFill>
                <a:latin typeface="Times New Roman" charset="0"/>
                <a:ea typeface="Times New Roman" charset="0"/>
                <a:cs typeface="Times New Roman" charset="0"/>
              </a:rPr>
              <a:t>Genitourinary system </a:t>
            </a:r>
            <a:r>
              <a:rPr lang="en-US" sz="2400" dirty="0">
                <a:solidFill>
                  <a:srgbClr val="202122"/>
                </a:solidFill>
                <a:latin typeface="Times New Roman" charset="0"/>
                <a:ea typeface="Times New Roman" charset="0"/>
                <a:cs typeface="Times New Roman" charset="0"/>
              </a:rPr>
              <a:t>(frequency in urination, pain with micturition (dysuria), urine color, any urethral discharge, altered bladder control like urgency in urination or incontinence, menstruation and sexual activity).</a:t>
            </a:r>
          </a:p>
          <a:p>
            <a:pPr>
              <a:buFont typeface="Arial" charset="0"/>
              <a:buChar char="•"/>
            </a:pPr>
            <a:r>
              <a:rPr lang="en-US" sz="2400" dirty="0">
                <a:solidFill>
                  <a:srgbClr val="FF0000"/>
                </a:solidFill>
                <a:latin typeface="Times New Roman" charset="0"/>
                <a:ea typeface="Times New Roman" charset="0"/>
                <a:cs typeface="Times New Roman" charset="0"/>
              </a:rPr>
              <a:t>Nervous system </a:t>
            </a:r>
            <a:r>
              <a:rPr lang="en-US" sz="2400" dirty="0">
                <a:solidFill>
                  <a:srgbClr val="202122"/>
                </a:solidFill>
                <a:latin typeface="Times New Roman" charset="0"/>
                <a:ea typeface="Times New Roman" charset="0"/>
                <a:cs typeface="Times New Roman" charset="0"/>
              </a:rPr>
              <a:t>(Headache, loss of consciousness, dizziness and vertigo, speech and related functions like reading and writing skills and memory).</a:t>
            </a:r>
          </a:p>
          <a:p>
            <a:pPr>
              <a:buFont typeface="Arial" charset="0"/>
              <a:buChar char="•"/>
            </a:pPr>
            <a:r>
              <a:rPr lang="en-US" sz="2400" dirty="0">
                <a:solidFill>
                  <a:srgbClr val="FF0000"/>
                </a:solidFill>
                <a:latin typeface="Times New Roman" charset="0"/>
                <a:ea typeface="Times New Roman" charset="0"/>
                <a:cs typeface="Times New Roman" charset="0"/>
              </a:rPr>
              <a:t>Cranial nerves symptoms </a:t>
            </a:r>
            <a:r>
              <a:rPr lang="en-US" sz="2400" dirty="0">
                <a:solidFill>
                  <a:srgbClr val="202122"/>
                </a:solidFill>
                <a:latin typeface="Times New Roman" charset="0"/>
                <a:ea typeface="Times New Roman" charset="0"/>
                <a:cs typeface="Times New Roman" charset="0"/>
              </a:rPr>
              <a:t>(Vision (</a:t>
            </a:r>
            <a:r>
              <a:rPr lang="en-US" sz="2400" dirty="0" err="1">
                <a:solidFill>
                  <a:srgbClr val="202122"/>
                </a:solidFill>
                <a:latin typeface="Times New Roman" charset="0"/>
                <a:ea typeface="Times New Roman" charset="0"/>
                <a:cs typeface="Times New Roman" charset="0"/>
              </a:rPr>
              <a:t>amaurosis</a:t>
            </a:r>
            <a:r>
              <a:rPr lang="en-US" sz="2400" dirty="0">
                <a:solidFill>
                  <a:srgbClr val="202122"/>
                </a:solidFill>
                <a:latin typeface="Times New Roman" charset="0"/>
                <a:ea typeface="Times New Roman" charset="0"/>
                <a:cs typeface="Times New Roman" charset="0"/>
              </a:rPr>
              <a:t>), diplopia, facial numbness, deafness, oropharyngeal dysphagia, limb motor or sensory symptoms and loss of coordination</a:t>
            </a:r>
            <a:r>
              <a:rPr lang="en-US" sz="2400" dirty="0" smtClean="0">
                <a:solidFill>
                  <a:srgbClr val="202122"/>
                </a:solidFill>
                <a:latin typeface="Times New Roman" charset="0"/>
                <a:ea typeface="Times New Roman" charset="0"/>
                <a:cs typeface="Times New Roman" charset="0"/>
              </a:rPr>
              <a:t>).</a:t>
            </a:r>
            <a:endParaRPr lang="en-US" sz="24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319478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836712"/>
            <a:ext cx="6174432" cy="3785652"/>
          </a:xfrm>
          <a:prstGeom prst="rect">
            <a:avLst/>
          </a:prstGeom>
        </p:spPr>
        <p:txBody>
          <a:bodyPr wrap="square">
            <a:spAutoFit/>
          </a:bodyPr>
          <a:lstStyle/>
          <a:p>
            <a:pPr>
              <a:buFont typeface="Arial" charset="0"/>
              <a:buChar char="•"/>
            </a:pPr>
            <a:r>
              <a:rPr lang="en-US" sz="2400" dirty="0">
                <a:solidFill>
                  <a:srgbClr val="FF0000"/>
                </a:solidFill>
                <a:latin typeface="Times New Roman" charset="0"/>
                <a:ea typeface="Times New Roman" charset="0"/>
                <a:cs typeface="Times New Roman" charset="0"/>
              </a:rPr>
              <a:t>Endocrine system </a:t>
            </a:r>
            <a:r>
              <a:rPr lang="en-US" sz="2400" dirty="0">
                <a:solidFill>
                  <a:srgbClr val="202122"/>
                </a:solidFill>
                <a:latin typeface="Times New Roman" charset="0"/>
                <a:ea typeface="Times New Roman" charset="0"/>
                <a:cs typeface="Times New Roman" charset="0"/>
              </a:rPr>
              <a:t>(weight loss, polydipsia, polyuria, increased appetite (polyphagia) and irritability).</a:t>
            </a:r>
          </a:p>
          <a:p>
            <a:pPr>
              <a:buFont typeface="Arial" charset="0"/>
              <a:buChar char="•"/>
            </a:pPr>
            <a:r>
              <a:rPr lang="en-US" sz="2400" dirty="0">
                <a:solidFill>
                  <a:srgbClr val="FF0000"/>
                </a:solidFill>
                <a:latin typeface="Times New Roman" charset="0"/>
                <a:ea typeface="Times New Roman" charset="0"/>
                <a:cs typeface="Times New Roman" charset="0"/>
              </a:rPr>
              <a:t>Musculoskeletal system </a:t>
            </a:r>
            <a:r>
              <a:rPr lang="en-US" sz="2400" dirty="0">
                <a:solidFill>
                  <a:srgbClr val="202122"/>
                </a:solidFill>
                <a:latin typeface="Times New Roman" charset="0"/>
                <a:ea typeface="Times New Roman" charset="0"/>
                <a:cs typeface="Times New Roman" charset="0"/>
              </a:rPr>
              <a:t>(any bone or joint pain accompanied by joint swelling or tenderness, aggravating and relieving factors for the pain and any positive family history for joint disease).</a:t>
            </a:r>
          </a:p>
          <a:p>
            <a:pPr>
              <a:buFont typeface="Arial" charset="0"/>
              <a:buChar char="•"/>
            </a:pPr>
            <a:r>
              <a:rPr lang="en-US" sz="2400" dirty="0">
                <a:solidFill>
                  <a:srgbClr val="FF0000"/>
                </a:solidFill>
                <a:latin typeface="Times New Roman" charset="0"/>
                <a:ea typeface="Times New Roman" charset="0"/>
                <a:cs typeface="Times New Roman" charset="0"/>
              </a:rPr>
              <a:t>Skin</a:t>
            </a:r>
            <a:r>
              <a:rPr lang="en-US" sz="2400" dirty="0">
                <a:solidFill>
                  <a:srgbClr val="202122"/>
                </a:solidFill>
                <a:latin typeface="Times New Roman" charset="0"/>
                <a:ea typeface="Times New Roman" charset="0"/>
                <a:cs typeface="Times New Roman" charset="0"/>
              </a:rPr>
              <a:t> (any skin rash, recent change in cosmetics and the use of sunscreen creams when exposed to sun).</a:t>
            </a:r>
            <a:endParaRPr lang="en-US" sz="24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842878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3568" y="692697"/>
            <a:ext cx="7704856" cy="4524315"/>
          </a:xfrm>
          <a:prstGeom prst="rect">
            <a:avLst/>
          </a:prstGeom>
        </p:spPr>
        <p:txBody>
          <a:bodyPr wrap="square">
            <a:spAutoFit/>
          </a:bodyPr>
          <a:lstStyle/>
          <a:p>
            <a:r>
              <a:rPr lang="en-US" sz="2400" dirty="0">
                <a:solidFill>
                  <a:srgbClr val="202122"/>
                </a:solidFill>
                <a:latin typeface="Times New Roman" charset="0"/>
                <a:ea typeface="Times New Roman" charset="0"/>
                <a:cs typeface="Times New Roman" charset="0"/>
              </a:rPr>
              <a:t>In a </a:t>
            </a:r>
            <a:r>
              <a:rPr lang="en-US" sz="2400" b="1" dirty="0">
                <a:solidFill>
                  <a:srgbClr val="202122"/>
                </a:solidFill>
                <a:latin typeface="Times New Roman" charset="0"/>
                <a:ea typeface="Times New Roman" charset="0"/>
                <a:cs typeface="Times New Roman" charset="0"/>
              </a:rPr>
              <a:t>physical examination, medical examination, or clinical examination,</a:t>
            </a:r>
            <a:r>
              <a:rPr lang="en-US" sz="2400" dirty="0">
                <a:solidFill>
                  <a:srgbClr val="202122"/>
                </a:solidFill>
                <a:latin typeface="Times New Roman" charset="0"/>
                <a:ea typeface="Times New Roman" charset="0"/>
                <a:cs typeface="Times New Roman" charset="0"/>
              </a:rPr>
              <a:t> a medical practitioner examines a </a:t>
            </a:r>
            <a:r>
              <a:rPr lang="en-US" sz="2400" dirty="0">
                <a:solidFill>
                  <a:srgbClr val="795CB2"/>
                </a:solidFill>
                <a:latin typeface="Times New Roman" charset="0"/>
                <a:ea typeface="Times New Roman" charset="0"/>
                <a:cs typeface="Times New Roman" charset="0"/>
                <a:hlinkClick r:id="rId2" tooltip="Patient"/>
              </a:rPr>
              <a:t>patient</a:t>
            </a:r>
            <a:r>
              <a:rPr lang="en-US" sz="2400" dirty="0">
                <a:solidFill>
                  <a:srgbClr val="202122"/>
                </a:solidFill>
                <a:latin typeface="Times New Roman" charset="0"/>
                <a:ea typeface="Times New Roman" charset="0"/>
                <a:cs typeface="Times New Roman" charset="0"/>
              </a:rPr>
              <a:t> for any possible </a:t>
            </a:r>
            <a:r>
              <a:rPr lang="en-US" sz="2400" dirty="0">
                <a:solidFill>
                  <a:srgbClr val="795CB2"/>
                </a:solidFill>
                <a:latin typeface="Times New Roman" charset="0"/>
                <a:ea typeface="Times New Roman" charset="0"/>
                <a:cs typeface="Times New Roman" charset="0"/>
                <a:hlinkClick r:id="rId3" tooltip="Medical signs"/>
              </a:rPr>
              <a:t>medical signs</a:t>
            </a:r>
            <a:r>
              <a:rPr lang="en-US" sz="2400" dirty="0">
                <a:solidFill>
                  <a:srgbClr val="202122"/>
                </a:solidFill>
                <a:latin typeface="Times New Roman" charset="0"/>
                <a:ea typeface="Times New Roman" charset="0"/>
                <a:cs typeface="Times New Roman" charset="0"/>
              </a:rPr>
              <a:t> or </a:t>
            </a:r>
            <a:r>
              <a:rPr lang="en-US" sz="2400" dirty="0">
                <a:solidFill>
                  <a:srgbClr val="795CB2"/>
                </a:solidFill>
                <a:latin typeface="Times New Roman" charset="0"/>
                <a:ea typeface="Times New Roman" charset="0"/>
                <a:cs typeface="Times New Roman" charset="0"/>
                <a:hlinkClick r:id="rId4" tooltip="Symptom"/>
              </a:rPr>
              <a:t>symptoms</a:t>
            </a:r>
            <a:r>
              <a:rPr lang="en-US" sz="2400" dirty="0">
                <a:solidFill>
                  <a:srgbClr val="202122"/>
                </a:solidFill>
                <a:latin typeface="Times New Roman" charset="0"/>
                <a:ea typeface="Times New Roman" charset="0"/>
                <a:cs typeface="Times New Roman" charset="0"/>
              </a:rPr>
              <a:t> of a </a:t>
            </a:r>
            <a:r>
              <a:rPr lang="en-US" sz="2400" dirty="0">
                <a:solidFill>
                  <a:srgbClr val="795CB2"/>
                </a:solidFill>
                <a:latin typeface="Times New Roman" charset="0"/>
                <a:ea typeface="Times New Roman" charset="0"/>
                <a:cs typeface="Times New Roman" charset="0"/>
                <a:hlinkClick r:id="rId5" tooltip="Disease"/>
              </a:rPr>
              <a:t>medical condition</a:t>
            </a:r>
            <a:r>
              <a:rPr lang="en-US" sz="2400" dirty="0">
                <a:solidFill>
                  <a:srgbClr val="202122"/>
                </a:solidFill>
                <a:latin typeface="Times New Roman" charset="0"/>
                <a:ea typeface="Times New Roman" charset="0"/>
                <a:cs typeface="Times New Roman" charset="0"/>
              </a:rPr>
              <a:t>. </a:t>
            </a:r>
            <a:endParaRPr lang="en-US" sz="2400" dirty="0" smtClean="0">
              <a:solidFill>
                <a:srgbClr val="202122"/>
              </a:solidFill>
              <a:latin typeface="Times New Roman" charset="0"/>
              <a:ea typeface="Times New Roman" charset="0"/>
              <a:cs typeface="Times New Roman" charset="0"/>
            </a:endParaRPr>
          </a:p>
          <a:p>
            <a:endParaRPr lang="en-US" sz="2400" dirty="0">
              <a:solidFill>
                <a:srgbClr val="202122"/>
              </a:solidFill>
              <a:latin typeface="Times New Roman" charset="0"/>
              <a:ea typeface="Times New Roman" charset="0"/>
              <a:cs typeface="Times New Roman" charset="0"/>
            </a:endParaRPr>
          </a:p>
          <a:p>
            <a:r>
              <a:rPr lang="en-US" sz="2400" dirty="0" smtClean="0">
                <a:solidFill>
                  <a:srgbClr val="202122"/>
                </a:solidFill>
                <a:latin typeface="Times New Roman" charset="0"/>
                <a:ea typeface="Times New Roman" charset="0"/>
                <a:cs typeface="Times New Roman" charset="0"/>
              </a:rPr>
              <a:t>It </a:t>
            </a:r>
            <a:r>
              <a:rPr lang="en-US" sz="2400" dirty="0">
                <a:solidFill>
                  <a:srgbClr val="202122"/>
                </a:solidFill>
                <a:latin typeface="Times New Roman" charset="0"/>
                <a:ea typeface="Times New Roman" charset="0"/>
                <a:cs typeface="Times New Roman" charset="0"/>
              </a:rPr>
              <a:t>generally consists of a series of questions about the patient's </a:t>
            </a:r>
            <a:r>
              <a:rPr lang="en-US" sz="2400" dirty="0">
                <a:solidFill>
                  <a:srgbClr val="795CB2"/>
                </a:solidFill>
                <a:latin typeface="Times New Roman" charset="0"/>
                <a:ea typeface="Times New Roman" charset="0"/>
                <a:cs typeface="Times New Roman" charset="0"/>
                <a:hlinkClick r:id="rId6" tooltip="Medical history"/>
              </a:rPr>
              <a:t>medical </a:t>
            </a:r>
            <a:r>
              <a:rPr lang="en-US" sz="2400" dirty="0" err="1">
                <a:solidFill>
                  <a:srgbClr val="795CB2"/>
                </a:solidFill>
                <a:latin typeface="Times New Roman" charset="0"/>
                <a:ea typeface="Times New Roman" charset="0"/>
                <a:cs typeface="Times New Roman" charset="0"/>
                <a:hlinkClick r:id="rId6" tooltip="Medical history"/>
              </a:rPr>
              <a:t>history</a:t>
            </a:r>
            <a:r>
              <a:rPr lang="en-US" sz="2400" dirty="0" err="1">
                <a:solidFill>
                  <a:srgbClr val="202122"/>
                </a:solidFill>
                <a:latin typeface="Times New Roman" charset="0"/>
                <a:ea typeface="Times New Roman" charset="0"/>
                <a:cs typeface="Times New Roman" charset="0"/>
              </a:rPr>
              <a:t>followed</a:t>
            </a:r>
            <a:r>
              <a:rPr lang="en-US" sz="2400" dirty="0">
                <a:solidFill>
                  <a:srgbClr val="202122"/>
                </a:solidFill>
                <a:latin typeface="Times New Roman" charset="0"/>
                <a:ea typeface="Times New Roman" charset="0"/>
                <a:cs typeface="Times New Roman" charset="0"/>
              </a:rPr>
              <a:t> by an examination based on the reported symptoms. </a:t>
            </a:r>
            <a:endParaRPr lang="en-US" sz="2400" dirty="0" smtClean="0">
              <a:solidFill>
                <a:srgbClr val="202122"/>
              </a:solidFill>
              <a:latin typeface="Times New Roman" charset="0"/>
              <a:ea typeface="Times New Roman" charset="0"/>
              <a:cs typeface="Times New Roman" charset="0"/>
            </a:endParaRPr>
          </a:p>
          <a:p>
            <a:endParaRPr lang="en-US" sz="2400" dirty="0">
              <a:solidFill>
                <a:srgbClr val="202122"/>
              </a:solidFill>
              <a:latin typeface="Times New Roman" charset="0"/>
              <a:ea typeface="Times New Roman" charset="0"/>
              <a:cs typeface="Times New Roman" charset="0"/>
            </a:endParaRPr>
          </a:p>
          <a:p>
            <a:r>
              <a:rPr lang="en-US" sz="2400" dirty="0" smtClean="0">
                <a:solidFill>
                  <a:srgbClr val="202122"/>
                </a:solidFill>
                <a:latin typeface="Times New Roman" charset="0"/>
                <a:ea typeface="Times New Roman" charset="0"/>
                <a:cs typeface="Times New Roman" charset="0"/>
              </a:rPr>
              <a:t>Together</a:t>
            </a:r>
            <a:r>
              <a:rPr lang="en-US" sz="2400" dirty="0">
                <a:solidFill>
                  <a:srgbClr val="202122"/>
                </a:solidFill>
                <a:latin typeface="Times New Roman" charset="0"/>
                <a:ea typeface="Times New Roman" charset="0"/>
                <a:cs typeface="Times New Roman" charset="0"/>
              </a:rPr>
              <a:t>, the medical history and the physical examination help to determine a </a:t>
            </a:r>
            <a:r>
              <a:rPr lang="en-US" sz="2400" dirty="0">
                <a:solidFill>
                  <a:srgbClr val="795CB2"/>
                </a:solidFill>
                <a:latin typeface="Times New Roman" charset="0"/>
                <a:ea typeface="Times New Roman" charset="0"/>
                <a:cs typeface="Times New Roman" charset="0"/>
                <a:hlinkClick r:id="rId7" tooltip="Medical diagnosis"/>
              </a:rPr>
              <a:t>diagnosis</a:t>
            </a:r>
            <a:r>
              <a:rPr lang="en-US" sz="2400" dirty="0">
                <a:solidFill>
                  <a:srgbClr val="202122"/>
                </a:solidFill>
                <a:latin typeface="Times New Roman" charset="0"/>
                <a:ea typeface="Times New Roman" charset="0"/>
                <a:cs typeface="Times New Roman" charset="0"/>
              </a:rPr>
              <a:t> and devise the treatment plan. These data then become part of the </a:t>
            </a:r>
            <a:r>
              <a:rPr lang="en-US" sz="2400" dirty="0">
                <a:solidFill>
                  <a:srgbClr val="795CB2"/>
                </a:solidFill>
                <a:latin typeface="Times New Roman" charset="0"/>
                <a:ea typeface="Times New Roman" charset="0"/>
                <a:cs typeface="Times New Roman" charset="0"/>
                <a:hlinkClick r:id="rId8" tooltip="Medical record"/>
              </a:rPr>
              <a:t>medical record</a:t>
            </a:r>
            <a:endParaRPr lang="en-US" sz="24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864873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5"/>
            <a:ext cx="8915400" cy="4662815"/>
          </a:xfrm>
          <a:prstGeom prst="rect">
            <a:avLst/>
          </a:prstGeom>
          <a:noFill/>
        </p:spPr>
        <p:txBody>
          <a:bodyPr wrap="square" rtlCol="0">
            <a:spAutoFit/>
          </a:bodyPr>
          <a:lstStyle/>
          <a:p>
            <a:pPr marL="285750" indent="-285750">
              <a:lnSpc>
                <a:spcPct val="150000"/>
              </a:lnSpc>
              <a:buFont typeface="Arial" pitchFamily="34" charset="0"/>
              <a:buChar char="•"/>
            </a:pPr>
            <a:r>
              <a:rPr lang="x-none" dirty="0" smtClean="0">
                <a:latin typeface="Palatino Linotype" pitchFamily="18" charset="0"/>
              </a:rPr>
              <a:t>Историја болести-најважнији медицински документ током хоспитализације болесника. Садржи све релевантне податке о болеснику и резултате свих дијагностичких процедура.</a:t>
            </a:r>
          </a:p>
          <a:p>
            <a:pPr marL="285750" indent="-285750">
              <a:lnSpc>
                <a:spcPct val="150000"/>
              </a:lnSpc>
              <a:buFont typeface="Arial" pitchFamily="34" charset="0"/>
              <a:buChar char="•"/>
            </a:pPr>
            <a:r>
              <a:rPr lang="x-none" dirty="0" smtClean="0">
                <a:latin typeface="Palatino Linotype" pitchFamily="18" charset="0"/>
              </a:rPr>
              <a:t>Главни задатак је постављање дијагнозе, што је често веома сложен поступак</a:t>
            </a:r>
          </a:p>
          <a:p>
            <a:pPr marL="285750" indent="-285750">
              <a:lnSpc>
                <a:spcPct val="150000"/>
              </a:lnSpc>
              <a:buFont typeface="Arial" pitchFamily="34" charset="0"/>
              <a:buChar char="•"/>
            </a:pPr>
            <a:r>
              <a:rPr lang="x-none" dirty="0" smtClean="0">
                <a:latin typeface="Palatino Linotype" pitchFamily="18" charset="0"/>
              </a:rPr>
              <a:t>Хипократ-први указао на важност разговора у циљу добијања података о болести који су значајни за постављање дијагнозе</a:t>
            </a:r>
          </a:p>
          <a:p>
            <a:pPr marL="285750" indent="-285750">
              <a:lnSpc>
                <a:spcPct val="150000"/>
              </a:lnSpc>
              <a:buFont typeface="Arial" pitchFamily="34" charset="0"/>
              <a:buChar char="•"/>
            </a:pPr>
            <a:r>
              <a:rPr lang="x-none" b="1" dirty="0" smtClean="0">
                <a:solidFill>
                  <a:srgbClr val="7030A0"/>
                </a:solidFill>
                <a:latin typeface="Palatino Linotype" pitchFamily="18" charset="0"/>
              </a:rPr>
              <a:t>Анамнеза</a:t>
            </a:r>
            <a:r>
              <a:rPr lang="x-none" dirty="0" smtClean="0">
                <a:latin typeface="Palatino Linotype" pitchFamily="18" charset="0"/>
              </a:rPr>
              <a:t> (старогрчки: </a:t>
            </a:r>
            <a:r>
              <a:rPr lang="en-US" i="1" dirty="0" smtClean="0">
                <a:latin typeface="Palatino Linotype" pitchFamily="18" charset="0"/>
              </a:rPr>
              <a:t>anamnesis</a:t>
            </a:r>
            <a:r>
              <a:rPr lang="x-none" dirty="0" smtClean="0">
                <a:latin typeface="Palatino Linotype" pitchFamily="18" charset="0"/>
              </a:rPr>
              <a:t>- способност сећања)- скуп података које болесник даје лекару о субјективним тегобама које су се јавиле током развоја болести, као и о ранијем стању свога здравља</a:t>
            </a:r>
          </a:p>
          <a:p>
            <a:pPr marL="285750" indent="-285750">
              <a:lnSpc>
                <a:spcPct val="150000"/>
              </a:lnSpc>
              <a:buFont typeface="Arial" pitchFamily="34" charset="0"/>
              <a:buChar char="•"/>
            </a:pPr>
            <a:r>
              <a:rPr lang="x-none" dirty="0" smtClean="0">
                <a:latin typeface="Palatino Linotype" pitchFamily="18" charset="0"/>
              </a:rPr>
              <a:t>Хетероанамнеза </a:t>
            </a:r>
          </a:p>
          <a:p>
            <a:pPr marL="285750" indent="-285750">
              <a:lnSpc>
                <a:spcPct val="150000"/>
              </a:lnSpc>
            </a:pP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x-none" sz="2000" b="1" dirty="0" smtClean="0">
                <a:latin typeface="Palatino Linotype" pitchFamily="18" charset="0"/>
              </a:rPr>
              <a:t>Административно формирање историје болести</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5"/>
            <a:ext cx="8915400" cy="5493812"/>
          </a:xfrm>
          <a:prstGeom prst="rect">
            <a:avLst/>
          </a:prstGeom>
          <a:noFill/>
        </p:spPr>
        <p:txBody>
          <a:bodyPr wrap="square" rtlCol="0">
            <a:spAutoFit/>
          </a:bodyPr>
          <a:lstStyle/>
          <a:p>
            <a:pPr marL="285750" indent="-285750">
              <a:lnSpc>
                <a:spcPct val="150000"/>
              </a:lnSpc>
            </a:pPr>
            <a:endParaRPr lang="x-none" dirty="0" smtClean="0">
              <a:latin typeface="Palatino Linotype" pitchFamily="18" charset="0"/>
            </a:endParaRPr>
          </a:p>
          <a:p>
            <a:pPr marL="285750" indent="-285750">
              <a:lnSpc>
                <a:spcPct val="150000"/>
              </a:lnSpc>
              <a:buFont typeface="Arial" pitchFamily="34" charset="0"/>
              <a:buChar char="•"/>
            </a:pPr>
            <a:r>
              <a:rPr lang="en-US" sz="2400" dirty="0">
                <a:latin typeface="Times New Roman" charset="0"/>
                <a:ea typeface="Times New Roman" charset="0"/>
                <a:cs typeface="Times New Roman" charset="0"/>
              </a:rPr>
              <a:t>The history of the disease consists of several chapters</a:t>
            </a:r>
            <a:r>
              <a:rPr lang="en-US" sz="2400" dirty="0" smtClean="0">
                <a:latin typeface="Times New Roman" charset="0"/>
                <a:ea typeface="Times New Roman" charset="0"/>
                <a:cs typeface="Times New Roman" charset="0"/>
              </a:rPr>
              <a:t>:</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Administrative </a:t>
            </a:r>
            <a:r>
              <a:rPr lang="en-US" sz="2400" dirty="0">
                <a:latin typeface="Times New Roman" charset="0"/>
                <a:ea typeface="Times New Roman" charset="0"/>
                <a:cs typeface="Times New Roman" charset="0"/>
              </a:rPr>
              <a:t>and statistical </a:t>
            </a:r>
            <a:r>
              <a:rPr lang="en-US" sz="2400" dirty="0" smtClean="0">
                <a:latin typeface="Times New Roman" charset="0"/>
                <a:ea typeface="Times New Roman" charset="0"/>
                <a:cs typeface="Times New Roman" charset="0"/>
              </a:rPr>
              <a:t>data</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Data </a:t>
            </a:r>
            <a:r>
              <a:rPr lang="en-US" sz="2400" dirty="0">
                <a:latin typeface="Times New Roman" charset="0"/>
                <a:ea typeface="Times New Roman" charset="0"/>
                <a:cs typeface="Times New Roman" charset="0"/>
              </a:rPr>
              <a:t>on the patient's subjective </a:t>
            </a:r>
            <a:r>
              <a:rPr lang="en-US" sz="2400" dirty="0" smtClean="0">
                <a:latin typeface="Times New Roman" charset="0"/>
                <a:ea typeface="Times New Roman" charset="0"/>
                <a:cs typeface="Times New Roman" charset="0"/>
              </a:rPr>
              <a:t>complaints</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Objective finding</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 </a:t>
            </a:r>
            <a:r>
              <a:rPr lang="en-US" sz="2400" dirty="0">
                <a:latin typeface="Times New Roman" charset="0"/>
                <a:ea typeface="Times New Roman" charset="0"/>
                <a:cs typeface="Times New Roman" charset="0"/>
              </a:rPr>
              <a:t>working diagnosis or differential diagnostic </a:t>
            </a:r>
            <a:r>
              <a:rPr lang="en-US" sz="2400" dirty="0" smtClean="0">
                <a:latin typeface="Times New Roman" charset="0"/>
                <a:ea typeface="Times New Roman" charset="0"/>
                <a:cs typeface="Times New Roman" charset="0"/>
              </a:rPr>
              <a:t>list</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Results </a:t>
            </a:r>
            <a:r>
              <a:rPr lang="en-US" sz="2400" dirty="0">
                <a:latin typeface="Times New Roman" charset="0"/>
                <a:ea typeface="Times New Roman" charset="0"/>
                <a:cs typeface="Times New Roman" charset="0"/>
              </a:rPr>
              <a:t>of laboratory, X-ray and other diagnostic procedures, clinical course of the </a:t>
            </a:r>
            <a:r>
              <a:rPr lang="en-US" sz="2400" dirty="0" smtClean="0">
                <a:latin typeface="Times New Roman" charset="0"/>
                <a:ea typeface="Times New Roman" charset="0"/>
                <a:cs typeface="Times New Roman" charset="0"/>
              </a:rPr>
              <a:t>disease</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Conclusion </a:t>
            </a:r>
            <a:r>
              <a:rPr lang="en-US" sz="2400" dirty="0">
                <a:latin typeface="Times New Roman" charset="0"/>
                <a:ea typeface="Times New Roman" charset="0"/>
                <a:cs typeface="Times New Roman" charset="0"/>
              </a:rPr>
              <a:t>on the course and outcome of the disease and the final diagnosis</a:t>
            </a:r>
            <a:endParaRPr lang="x-none" sz="2400"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76200" y="260648"/>
            <a:ext cx="9040688" cy="864096"/>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400" dirty="0" smtClean="0">
                <a:latin typeface="Times New Roman" charset="0"/>
                <a:ea typeface="Times New Roman" charset="0"/>
                <a:cs typeface="Times New Roman" charset="0"/>
              </a:rPr>
              <a:t>History </a:t>
            </a:r>
            <a:r>
              <a:rPr lang="en-US" sz="2400" dirty="0">
                <a:latin typeface="Times New Roman" charset="0"/>
                <a:ea typeface="Times New Roman" charset="0"/>
                <a:cs typeface="Times New Roman" charset="0"/>
              </a:rPr>
              <a:t>of the disease</a:t>
            </a:r>
            <a:endParaRPr kumimoji="0" lang="en-US" sz="2400" b="1" i="0" u="none" strike="noStrike" kern="1200" cap="none" spc="0" normalizeH="0" baseline="0" noProof="0" dirty="0">
              <a:ln>
                <a:noFill/>
              </a:ln>
              <a:effectLst/>
              <a:uLnTx/>
              <a:uFillTx/>
              <a:latin typeface="Times New Roman" charset="0"/>
              <a:ea typeface="Times New Roman" charset="0"/>
              <a:cs typeface="Times New Roman" charset="0"/>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412776"/>
            <a:ext cx="4275584" cy="2585323"/>
          </a:xfrm>
          <a:prstGeom prst="rect">
            <a:avLst/>
          </a:prstGeom>
          <a:noFill/>
        </p:spPr>
        <p:txBody>
          <a:bodyPr wrap="square" rtlCol="0">
            <a:spAutoFit/>
          </a:bodyPr>
          <a:lstStyle/>
          <a:p>
            <a:pPr>
              <a:lnSpc>
                <a:spcPct val="150000"/>
              </a:lnSpc>
            </a:pPr>
            <a:r>
              <a:rPr lang="en-US" b="1" dirty="0">
                <a:latin typeface="Times New Roman" charset="0"/>
                <a:ea typeface="Times New Roman" charset="0"/>
                <a:cs typeface="Times New Roman" charset="0"/>
              </a:rPr>
              <a:t>Administrative and statistical </a:t>
            </a:r>
            <a:r>
              <a:rPr lang="en-US" b="1" dirty="0" smtClean="0">
                <a:latin typeface="Times New Roman" charset="0"/>
                <a:ea typeface="Times New Roman" charset="0"/>
                <a:cs typeface="Times New Roman" charset="0"/>
              </a:rPr>
              <a:t>data</a:t>
            </a:r>
          </a:p>
          <a:p>
            <a:pPr>
              <a:lnSpc>
                <a:spcPct val="150000"/>
              </a:lnSpc>
            </a:pPr>
            <a:endParaRPr lang="en-US" b="1" dirty="0" smtClean="0">
              <a:latin typeface="Times New Roman" charset="0"/>
              <a:ea typeface="Times New Roman" charset="0"/>
              <a:cs typeface="Times New Roman" charset="0"/>
            </a:endParaRPr>
          </a:p>
          <a:p>
            <a:pPr>
              <a:lnSpc>
                <a:spcPct val="150000"/>
              </a:lnSpc>
            </a:pPr>
            <a:r>
              <a:rPr lang="en-US" dirty="0" smtClean="0">
                <a:latin typeface="Times New Roman" charset="0"/>
                <a:ea typeface="Times New Roman" charset="0"/>
                <a:cs typeface="Times New Roman" charset="0"/>
              </a:rPr>
              <a:t>They </a:t>
            </a:r>
            <a:r>
              <a:rPr lang="en-US" dirty="0">
                <a:latin typeface="Times New Roman" charset="0"/>
                <a:ea typeface="Times New Roman" charset="0"/>
                <a:cs typeface="Times New Roman" charset="0"/>
              </a:rPr>
              <a:t>are entered immediately after the admission of the patient for inpatient treatment, in the admission department of the inpatient health institution</a:t>
            </a:r>
            <a:endParaRPr lang="x-none" sz="1600"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108520" y="0"/>
            <a:ext cx="9252520" cy="90872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400" dirty="0">
                <a:latin typeface="Times New Roman" charset="0"/>
                <a:ea typeface="Times New Roman" charset="0"/>
                <a:cs typeface="Times New Roman" charset="0"/>
              </a:rPr>
              <a:t>history of the </a:t>
            </a:r>
            <a:r>
              <a:rPr lang="en-US" sz="2400" dirty="0" smtClean="0">
                <a:latin typeface="Times New Roman" charset="0"/>
                <a:ea typeface="Times New Roman" charset="0"/>
                <a:cs typeface="Times New Roman" charset="0"/>
              </a:rPr>
              <a:t>disease-first page</a:t>
            </a:r>
            <a:endParaRPr kumimoji="0" lang="en-US" sz="2400" b="1" i="0" u="none" strike="noStrike" kern="1200" cap="none" spc="0" normalizeH="0" baseline="0" noProof="0" dirty="0">
              <a:ln>
                <a:noFill/>
              </a:ln>
              <a:effectLst/>
              <a:uLnTx/>
              <a:uFillTx/>
              <a:latin typeface="Times New Roman" charset="0"/>
              <a:ea typeface="Times New Roman" charset="0"/>
              <a:cs typeface="Times New Roman" charset="0"/>
            </a:endParaRPr>
          </a:p>
        </p:txBody>
      </p:sp>
      <p:pic>
        <p:nvPicPr>
          <p:cNvPr id="22530" name="Picture 2"/>
          <p:cNvPicPr>
            <a:picLocks noChangeAspect="1" noChangeArrowheads="1"/>
          </p:cNvPicPr>
          <p:nvPr/>
        </p:nvPicPr>
        <p:blipFill>
          <a:blip r:embed="rId2" cstate="print"/>
          <a:srcRect t="2493" b="25196"/>
          <a:stretch>
            <a:fillRect/>
          </a:stretch>
        </p:blipFill>
        <p:spPr bwMode="auto">
          <a:xfrm>
            <a:off x="4644008" y="1412776"/>
            <a:ext cx="3825029" cy="4917196"/>
          </a:xfrm>
          <a:prstGeom prst="rect">
            <a:avLst/>
          </a:prstGeom>
          <a:noFill/>
          <a:ln w="9525">
            <a:noFill/>
            <a:miter lim="800000"/>
            <a:headEnd/>
            <a:tailEnd/>
          </a:ln>
        </p:spPr>
      </p:pic>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5"/>
            <a:ext cx="8915400" cy="3416320"/>
          </a:xfrm>
          <a:prstGeom prst="rect">
            <a:avLst/>
          </a:prstGeom>
          <a:noFill/>
        </p:spPr>
        <p:txBody>
          <a:bodyPr wrap="square" rtlCol="0">
            <a:spAutoFit/>
          </a:bodyPr>
          <a:lstStyle/>
          <a:p>
            <a:pPr marL="285750" indent="-285750">
              <a:lnSpc>
                <a:spcPct val="150000"/>
              </a:lnSpc>
              <a:buFont typeface="Arial" pitchFamily="34" charset="0"/>
              <a:buChar char="•"/>
            </a:pPr>
            <a:r>
              <a:rPr lang="en-US" dirty="0">
                <a:latin typeface="Palatino Linotype" pitchFamily="18" charset="0"/>
              </a:rPr>
              <a:t>The patient comes to an inpatient health care facility with a </a:t>
            </a:r>
            <a:r>
              <a:rPr lang="en-US" b="1" dirty="0">
                <a:latin typeface="Palatino Linotype" pitchFamily="18" charset="0"/>
              </a:rPr>
              <a:t>proper referral from a doctor from the Health Center, that is, an institution at the level of primary health care</a:t>
            </a:r>
            <a:r>
              <a:rPr lang="en-US" dirty="0">
                <a:latin typeface="Palatino Linotype" pitchFamily="18" charset="0"/>
              </a:rPr>
              <a:t>. In addition to the appropriate administrative data on the patient, the instruction for the inpatient treatment of the patient should also contain the referring diagnosis of the </a:t>
            </a:r>
            <a:r>
              <a:rPr lang="en-US" dirty="0" smtClean="0">
                <a:latin typeface="Palatino Linotype" pitchFamily="18" charset="0"/>
              </a:rPr>
              <a:t>disease, examination </a:t>
            </a:r>
            <a:r>
              <a:rPr lang="en-US" dirty="0">
                <a:latin typeface="Palatino Linotype" pitchFamily="18" charset="0"/>
              </a:rPr>
              <a:t>of the patient, additional diagnostic procedures, established indications for </a:t>
            </a:r>
            <a:r>
              <a:rPr lang="en-US" dirty="0" smtClean="0">
                <a:latin typeface="Palatino Linotype" pitchFamily="18" charset="0"/>
              </a:rPr>
              <a:t>hospitalization.</a:t>
            </a:r>
          </a:p>
          <a:p>
            <a:pPr marL="285750" indent="-285750">
              <a:lnSpc>
                <a:spcPct val="150000"/>
              </a:lnSpc>
              <a:buFont typeface="Arial" pitchFamily="34" charset="0"/>
              <a:buChar char="•"/>
            </a:pPr>
            <a:endParaRPr lang="en-US" dirty="0">
              <a:latin typeface="Palatino Linotype" pitchFamily="18" charset="0"/>
            </a:endParaRPr>
          </a:p>
          <a:p>
            <a:pPr marL="285750" indent="-285750">
              <a:lnSpc>
                <a:spcPct val="150000"/>
              </a:lnSpc>
            </a:pP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Administration for hospitalization</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4"/>
            <a:ext cx="4275584" cy="2862322"/>
          </a:xfrm>
          <a:prstGeom prst="rect">
            <a:avLst/>
          </a:prstGeom>
          <a:noFill/>
        </p:spPr>
        <p:txBody>
          <a:bodyPr wrap="square" rtlCol="0">
            <a:spAutoFit/>
          </a:bodyPr>
          <a:lstStyle/>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Anamnestic data</a:t>
            </a:r>
            <a:r>
              <a:rPr lang="x-none" sz="2400" dirty="0" smtClean="0">
                <a:latin typeface="Times New Roman" charset="0"/>
                <a:ea typeface="Times New Roman" charset="0"/>
                <a:cs typeface="Times New Roman" charset="0"/>
              </a:rPr>
              <a:t>(</a:t>
            </a:r>
            <a:r>
              <a:rPr lang="en-US" sz="2400" dirty="0" smtClean="0">
                <a:latin typeface="Times New Roman" charset="0"/>
                <a:ea typeface="Times New Roman" charset="0"/>
                <a:cs typeface="Times New Roman" charset="0"/>
              </a:rPr>
              <a:t>Anamnesis</a:t>
            </a:r>
            <a:r>
              <a:rPr lang="x-none" sz="2400" dirty="0" smtClean="0">
                <a:latin typeface="Times New Roman" charset="0"/>
                <a:ea typeface="Times New Roman" charset="0"/>
                <a:cs typeface="Times New Roman" charset="0"/>
              </a:rPr>
              <a:t>)</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Objective findings</a:t>
            </a:r>
            <a:r>
              <a:rPr lang="x-none" sz="2400" dirty="0" smtClean="0">
                <a:latin typeface="Times New Roman" charset="0"/>
                <a:ea typeface="Times New Roman" charset="0"/>
                <a:cs typeface="Times New Roman" charset="0"/>
              </a:rPr>
              <a:t>(</a:t>
            </a:r>
            <a:r>
              <a:rPr lang="en-US" sz="2400" dirty="0" smtClean="0">
                <a:latin typeface="Times New Roman" charset="0"/>
                <a:ea typeface="Times New Roman" charset="0"/>
                <a:cs typeface="Times New Roman" charset="0"/>
              </a:rPr>
              <a:t>Status </a:t>
            </a:r>
            <a:r>
              <a:rPr lang="en-US" sz="2400" dirty="0" err="1" smtClean="0">
                <a:latin typeface="Times New Roman" charset="0"/>
                <a:ea typeface="Times New Roman" charset="0"/>
                <a:cs typeface="Times New Roman" charset="0"/>
              </a:rPr>
              <a:t>preasens</a:t>
            </a:r>
            <a:r>
              <a:rPr lang="x-none" sz="2400" dirty="0" smtClean="0">
                <a:latin typeface="Times New Roman" charset="0"/>
                <a:ea typeface="Times New Roman" charset="0"/>
                <a:cs typeface="Times New Roman" charset="0"/>
              </a:rPr>
              <a:t>)</a:t>
            </a:r>
          </a:p>
          <a:p>
            <a:pPr marL="285750" indent="-285750">
              <a:lnSpc>
                <a:spcPct val="150000"/>
              </a:lnSpc>
              <a:buFont typeface="Arial" pitchFamily="34" charset="0"/>
              <a:buChar char="•"/>
            </a:pPr>
            <a:r>
              <a:rPr lang="en-US" sz="2400" dirty="0" err="1" smtClean="0">
                <a:latin typeface="Times New Roman" charset="0"/>
                <a:ea typeface="Times New Roman" charset="0"/>
                <a:cs typeface="Times New Roman" charset="0"/>
              </a:rPr>
              <a:t>Illnes</a:t>
            </a:r>
            <a:r>
              <a:rPr lang="en-US" sz="2400" dirty="0" smtClean="0">
                <a:latin typeface="Times New Roman" charset="0"/>
                <a:ea typeface="Times New Roman" charset="0"/>
                <a:cs typeface="Times New Roman" charset="0"/>
              </a:rPr>
              <a:t> course </a:t>
            </a:r>
            <a:r>
              <a:rPr lang="x-none" sz="2400" dirty="0" smtClean="0">
                <a:latin typeface="Times New Roman" charset="0"/>
                <a:ea typeface="Times New Roman" charset="0"/>
                <a:cs typeface="Times New Roman" charset="0"/>
              </a:rPr>
              <a:t>(</a:t>
            </a:r>
            <a:r>
              <a:rPr lang="en-US" sz="2400" dirty="0" err="1" smtClean="0">
                <a:latin typeface="Times New Roman" charset="0"/>
                <a:ea typeface="Times New Roman" charset="0"/>
                <a:cs typeface="Times New Roman" charset="0"/>
              </a:rPr>
              <a:t>Decursus</a:t>
            </a:r>
            <a:r>
              <a:rPr lang="en-US" sz="2400" dirty="0" smtClean="0">
                <a:latin typeface="Times New Roman" charset="0"/>
                <a:ea typeface="Times New Roman" charset="0"/>
                <a:cs typeface="Times New Roman" charset="0"/>
              </a:rPr>
              <a:t> </a:t>
            </a:r>
            <a:r>
              <a:rPr lang="en-US" sz="2400" dirty="0" err="1" smtClean="0">
                <a:latin typeface="Times New Roman" charset="0"/>
                <a:ea typeface="Times New Roman" charset="0"/>
                <a:cs typeface="Times New Roman" charset="0"/>
              </a:rPr>
              <a:t>morbi</a:t>
            </a:r>
            <a:r>
              <a:rPr lang="x-none" sz="2400" dirty="0" smtClean="0">
                <a:latin typeface="Times New Roman" charset="0"/>
                <a:ea typeface="Times New Roman" charset="0"/>
                <a:cs typeface="Times New Roman" charset="0"/>
              </a:rPr>
              <a:t>)</a:t>
            </a:r>
          </a:p>
          <a:p>
            <a:pPr marL="285750" indent="-285750">
              <a:lnSpc>
                <a:spcPct val="150000"/>
              </a:lnSpc>
              <a:buFont typeface="Arial" pitchFamily="34" charset="0"/>
              <a:buChar char="•"/>
            </a:pPr>
            <a:r>
              <a:rPr lang="en-US" sz="2400" dirty="0" smtClean="0">
                <a:latin typeface="Times New Roman" charset="0"/>
                <a:ea typeface="Times New Roman" charset="0"/>
                <a:cs typeface="Times New Roman" charset="0"/>
              </a:rPr>
              <a:t>Conclusion (</a:t>
            </a:r>
            <a:r>
              <a:rPr lang="en-US" sz="2400" dirty="0" err="1" smtClean="0">
                <a:latin typeface="Times New Roman" charset="0"/>
                <a:ea typeface="Times New Roman" charset="0"/>
                <a:cs typeface="Times New Roman" charset="0"/>
              </a:rPr>
              <a:t>Epicrisis</a:t>
            </a:r>
            <a:r>
              <a:rPr lang="x-none" sz="2400" dirty="0" smtClean="0">
                <a:latin typeface="Times New Roman" charset="0"/>
                <a:ea typeface="Times New Roman" charset="0"/>
                <a:cs typeface="Times New Roman" charset="0"/>
              </a:rPr>
              <a:t>)</a:t>
            </a: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Other pages of medical history</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pic>
        <p:nvPicPr>
          <p:cNvPr id="23554" name="Picture 2"/>
          <p:cNvPicPr>
            <a:picLocks noChangeAspect="1" noChangeArrowheads="1"/>
          </p:cNvPicPr>
          <p:nvPr/>
        </p:nvPicPr>
        <p:blipFill>
          <a:blip r:embed="rId2" cstate="print"/>
          <a:srcRect t="14223" b="8987"/>
          <a:stretch>
            <a:fillRect/>
          </a:stretch>
        </p:blipFill>
        <p:spPr bwMode="auto">
          <a:xfrm>
            <a:off x="4586943" y="550006"/>
            <a:ext cx="4450861" cy="6076180"/>
          </a:xfrm>
          <a:prstGeom prst="rect">
            <a:avLst/>
          </a:prstGeom>
          <a:noFill/>
          <a:ln w="9525">
            <a:noFill/>
            <a:miter lim="800000"/>
            <a:headEnd/>
            <a:tailEnd/>
          </a:ln>
        </p:spPr>
      </p:pic>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1003726"/>
            <a:ext cx="8915400" cy="3785652"/>
          </a:xfrm>
          <a:prstGeom prst="rect">
            <a:avLst/>
          </a:prstGeom>
          <a:noFill/>
        </p:spPr>
        <p:txBody>
          <a:bodyPr wrap="square" rtlCol="0">
            <a:spAutoFit/>
          </a:bodyPr>
          <a:lstStyle/>
          <a:p>
            <a:pPr marL="342900" indent="-342900">
              <a:lnSpc>
                <a:spcPct val="200000"/>
              </a:lnSpc>
              <a:buFont typeface="+mj-lt"/>
              <a:buAutoNum type="arabicParenR"/>
            </a:pPr>
            <a:r>
              <a:rPr lang="en-US" sz="2400" dirty="0">
                <a:latin typeface="Times New Roman" charset="0"/>
                <a:ea typeface="Times New Roman" charset="0"/>
                <a:cs typeface="Times New Roman" charset="0"/>
              </a:rPr>
              <a:t>Patient identity data (general</a:t>
            </a:r>
            <a:r>
              <a:rPr lang="en-US" sz="2400" dirty="0" smtClean="0">
                <a:latin typeface="Times New Roman" charset="0"/>
                <a:ea typeface="Times New Roman" charset="0"/>
                <a:cs typeface="Times New Roman" charset="0"/>
              </a:rPr>
              <a:t>)</a:t>
            </a:r>
          </a:p>
          <a:p>
            <a:pPr marL="342900" indent="-342900">
              <a:lnSpc>
                <a:spcPct val="200000"/>
              </a:lnSpc>
              <a:buFont typeface="+mj-lt"/>
              <a:buAutoNum type="arabicParenR"/>
            </a:pPr>
            <a:r>
              <a:rPr lang="en-US" sz="2400" dirty="0" smtClean="0">
                <a:latin typeface="Times New Roman" charset="0"/>
                <a:ea typeface="Times New Roman" charset="0"/>
                <a:cs typeface="Times New Roman" charset="0"/>
              </a:rPr>
              <a:t>Information </a:t>
            </a:r>
            <a:r>
              <a:rPr lang="en-US" sz="2400" dirty="0">
                <a:latin typeface="Times New Roman" charset="0"/>
                <a:ea typeface="Times New Roman" charset="0"/>
                <a:cs typeface="Times New Roman" charset="0"/>
              </a:rPr>
              <a:t>about the current </a:t>
            </a:r>
            <a:r>
              <a:rPr lang="en-US" sz="2400" dirty="0" smtClean="0">
                <a:latin typeface="Times New Roman" charset="0"/>
                <a:ea typeface="Times New Roman" charset="0"/>
                <a:cs typeface="Times New Roman" charset="0"/>
              </a:rPr>
              <a:t>illness</a:t>
            </a:r>
          </a:p>
          <a:p>
            <a:pPr marL="342900" indent="-342900">
              <a:lnSpc>
                <a:spcPct val="200000"/>
              </a:lnSpc>
              <a:buFont typeface="+mj-lt"/>
              <a:buAutoNum type="arabicParenR"/>
            </a:pPr>
            <a:r>
              <a:rPr lang="en-US" sz="2400" dirty="0" smtClean="0">
                <a:latin typeface="Times New Roman" charset="0"/>
                <a:ea typeface="Times New Roman" charset="0"/>
                <a:cs typeface="Times New Roman" charset="0"/>
              </a:rPr>
              <a:t>Data </a:t>
            </a:r>
            <a:r>
              <a:rPr lang="en-US" sz="2400" dirty="0">
                <a:latin typeface="Times New Roman" charset="0"/>
                <a:ea typeface="Times New Roman" charset="0"/>
                <a:cs typeface="Times New Roman" charset="0"/>
              </a:rPr>
              <a:t>on previous illnesses and </a:t>
            </a:r>
            <a:r>
              <a:rPr lang="en-US" sz="2400" dirty="0" smtClean="0">
                <a:latin typeface="Times New Roman" charset="0"/>
                <a:ea typeface="Times New Roman" charset="0"/>
                <a:cs typeface="Times New Roman" charset="0"/>
              </a:rPr>
              <a:t>operations</a:t>
            </a:r>
          </a:p>
          <a:p>
            <a:pPr marL="342900" indent="-342900">
              <a:lnSpc>
                <a:spcPct val="200000"/>
              </a:lnSpc>
              <a:buFont typeface="+mj-lt"/>
              <a:buAutoNum type="arabicParenR"/>
            </a:pPr>
            <a:r>
              <a:rPr lang="en-US" sz="2400" dirty="0" smtClean="0">
                <a:latin typeface="Times New Roman" charset="0"/>
                <a:ea typeface="Times New Roman" charset="0"/>
                <a:cs typeface="Times New Roman" charset="0"/>
              </a:rPr>
              <a:t>Data </a:t>
            </a:r>
            <a:r>
              <a:rPr lang="en-US" sz="2400" dirty="0">
                <a:latin typeface="Times New Roman" charset="0"/>
                <a:ea typeface="Times New Roman" charset="0"/>
                <a:cs typeface="Times New Roman" charset="0"/>
              </a:rPr>
              <a:t>on diseases in the family (anamnesis </a:t>
            </a:r>
            <a:r>
              <a:rPr lang="en-US" sz="2400" dirty="0" err="1">
                <a:latin typeface="Times New Roman" charset="0"/>
                <a:ea typeface="Times New Roman" charset="0"/>
                <a:cs typeface="Times New Roman" charset="0"/>
              </a:rPr>
              <a:t>familliae</a:t>
            </a:r>
            <a:r>
              <a:rPr lang="en-US" sz="2400" dirty="0" smtClean="0">
                <a:latin typeface="Times New Roman" charset="0"/>
                <a:ea typeface="Times New Roman" charset="0"/>
                <a:cs typeface="Times New Roman" charset="0"/>
              </a:rPr>
              <a:t>)</a:t>
            </a:r>
          </a:p>
          <a:p>
            <a:pPr marL="342900" indent="-342900">
              <a:lnSpc>
                <a:spcPct val="200000"/>
              </a:lnSpc>
              <a:buFont typeface="+mj-lt"/>
              <a:buAutoNum type="arabicParenR"/>
            </a:pPr>
            <a:r>
              <a:rPr lang="en-US" sz="2400" dirty="0" smtClean="0">
                <a:latin typeface="Times New Roman" charset="0"/>
                <a:ea typeface="Times New Roman" charset="0"/>
                <a:cs typeface="Times New Roman" charset="0"/>
              </a:rPr>
              <a:t>Social-epidemiological </a:t>
            </a:r>
            <a:r>
              <a:rPr lang="en-US" sz="2400" dirty="0">
                <a:latin typeface="Times New Roman" charset="0"/>
                <a:ea typeface="Times New Roman" charset="0"/>
                <a:cs typeface="Times New Roman" charset="0"/>
              </a:rPr>
              <a:t>data and habits</a:t>
            </a:r>
            <a:endParaRPr lang="x-none" sz="2400"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27586" y="188640"/>
            <a:ext cx="8944339" cy="74104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400" b="1" dirty="0">
                <a:latin typeface="Times New Roman" charset="0"/>
                <a:ea typeface="Times New Roman" charset="0"/>
                <a:cs typeface="Times New Roman" charset="0"/>
              </a:rPr>
              <a:t>A</a:t>
            </a:r>
            <a:r>
              <a:rPr lang="en-US" sz="2400" b="1" smtClean="0">
                <a:latin typeface="Times New Roman" charset="0"/>
                <a:ea typeface="Times New Roman" charset="0"/>
                <a:cs typeface="Times New Roman" charset="0"/>
              </a:rPr>
              <a:t>namnesis</a:t>
            </a:r>
            <a:endParaRPr kumimoji="0" lang="en-US" sz="2400" b="1" i="0" u="none" strike="noStrike" kern="1200" cap="none" spc="0" normalizeH="0" baseline="0" noProof="0" dirty="0">
              <a:ln>
                <a:noFill/>
              </a:ln>
              <a:effectLst/>
              <a:uLnTx/>
              <a:uFillTx/>
              <a:latin typeface="Times New Roman" charset="0"/>
              <a:ea typeface="Times New Roman" charset="0"/>
              <a:cs typeface="Times New Roman" charset="0"/>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1412776"/>
            <a:ext cx="8915400" cy="2308324"/>
          </a:xfrm>
          <a:prstGeom prst="rect">
            <a:avLst/>
          </a:prstGeom>
          <a:noFill/>
        </p:spPr>
        <p:txBody>
          <a:bodyPr wrap="square" rtlCol="0">
            <a:spAutoFit/>
          </a:bodyPr>
          <a:lstStyle/>
          <a:p>
            <a:pPr marL="342900" indent="-342900">
              <a:lnSpc>
                <a:spcPct val="200000"/>
              </a:lnSpc>
              <a:buFont typeface="+mj-lt"/>
              <a:buAutoNum type="arabicParenR"/>
            </a:pPr>
            <a:r>
              <a:rPr lang="en-US" dirty="0" smtClean="0">
                <a:latin typeface="Palatino Linotype" pitchFamily="18" charset="0"/>
              </a:rPr>
              <a:t>Inspection</a:t>
            </a:r>
          </a:p>
          <a:p>
            <a:pPr marL="342900" indent="-342900">
              <a:lnSpc>
                <a:spcPct val="200000"/>
              </a:lnSpc>
              <a:buFont typeface="+mj-lt"/>
              <a:buAutoNum type="arabicParenR"/>
            </a:pPr>
            <a:r>
              <a:rPr lang="en-US" dirty="0" smtClean="0">
                <a:latin typeface="Palatino Linotype" pitchFamily="18" charset="0"/>
              </a:rPr>
              <a:t>Palpation</a:t>
            </a:r>
          </a:p>
          <a:p>
            <a:pPr marL="342900" indent="-342900">
              <a:lnSpc>
                <a:spcPct val="200000"/>
              </a:lnSpc>
              <a:buFont typeface="+mj-lt"/>
              <a:buAutoNum type="arabicParenR"/>
            </a:pPr>
            <a:r>
              <a:rPr lang="en-US" dirty="0" smtClean="0">
                <a:latin typeface="Palatino Linotype" pitchFamily="18" charset="0"/>
              </a:rPr>
              <a:t>Percussion</a:t>
            </a:r>
          </a:p>
          <a:p>
            <a:pPr marL="342900" indent="-342900">
              <a:lnSpc>
                <a:spcPct val="200000"/>
              </a:lnSpc>
              <a:buFont typeface="+mj-lt"/>
              <a:buAutoNum type="arabicParenR"/>
            </a:pPr>
            <a:r>
              <a:rPr lang="en-US" dirty="0" smtClean="0">
                <a:latin typeface="Palatino Linotype" pitchFamily="18" charset="0"/>
              </a:rPr>
              <a:t>Auscultation </a:t>
            </a:r>
            <a:r>
              <a:rPr lang="en-US" dirty="0">
                <a:latin typeface="Palatino Linotype" pitchFamily="18" charset="0"/>
              </a:rPr>
              <a:t>(</a:t>
            </a:r>
            <a:r>
              <a:rPr lang="en-US" dirty="0" err="1">
                <a:latin typeface="Palatino Linotype" pitchFamily="18" charset="0"/>
              </a:rPr>
              <a:t>auscultatio</a:t>
            </a:r>
            <a:r>
              <a:rPr lang="en-US" dirty="0">
                <a:latin typeface="Palatino Linotype" pitchFamily="18" charset="0"/>
              </a:rPr>
              <a:t>- listening)</a:t>
            </a: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noProof="0" dirty="0" smtClean="0">
                <a:latin typeface="Palatino Linotype" pitchFamily="18" charset="0"/>
              </a:rPr>
              <a:t>Physical exam</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400010"/>
            <a:ext cx="8915400" cy="5078313"/>
          </a:xfrm>
          <a:prstGeom prst="rect">
            <a:avLst/>
          </a:prstGeom>
          <a:noFill/>
        </p:spPr>
        <p:txBody>
          <a:bodyPr wrap="square" rtlCol="0">
            <a:spAutoFit/>
          </a:bodyPr>
          <a:lstStyle/>
          <a:p>
            <a:pPr marL="342900" indent="-342900">
              <a:lnSpc>
                <a:spcPct val="150000"/>
              </a:lnSpc>
              <a:buFont typeface="Arial" pitchFamily="34" charset="0"/>
              <a:buChar char="•"/>
            </a:pPr>
            <a:r>
              <a:rPr lang="en-US" dirty="0">
                <a:latin typeface="Palatino Linotype" pitchFamily="18" charset="0"/>
              </a:rPr>
              <a:t>General </a:t>
            </a:r>
            <a:r>
              <a:rPr lang="en-US" dirty="0" smtClean="0">
                <a:latin typeface="Palatino Linotype" pitchFamily="18" charset="0"/>
              </a:rPr>
              <a:t>status</a:t>
            </a:r>
          </a:p>
          <a:p>
            <a:pPr marL="342900" indent="-342900">
              <a:lnSpc>
                <a:spcPct val="150000"/>
              </a:lnSpc>
              <a:buFont typeface="Arial" pitchFamily="34" charset="0"/>
              <a:buChar char="•"/>
            </a:pPr>
            <a:r>
              <a:rPr lang="en-US" dirty="0" smtClean="0">
                <a:latin typeface="Palatino Linotype" pitchFamily="18" charset="0"/>
              </a:rPr>
              <a:t>State </a:t>
            </a:r>
            <a:r>
              <a:rPr lang="en-US" dirty="0">
                <a:latin typeface="Palatino Linotype" pitchFamily="18" charset="0"/>
              </a:rPr>
              <a:t>of consciousness and </a:t>
            </a:r>
            <a:r>
              <a:rPr lang="en-US" dirty="0" smtClean="0">
                <a:latin typeface="Palatino Linotype" pitchFamily="18" charset="0"/>
              </a:rPr>
              <a:t>orientation</a:t>
            </a:r>
          </a:p>
          <a:p>
            <a:pPr marL="342900" indent="-342900">
              <a:lnSpc>
                <a:spcPct val="150000"/>
              </a:lnSpc>
              <a:buFont typeface="Arial" pitchFamily="34" charset="0"/>
              <a:buChar char="•"/>
            </a:pPr>
            <a:r>
              <a:rPr lang="en-US" dirty="0" smtClean="0">
                <a:latin typeface="Palatino Linotype" pitchFamily="18" charset="0"/>
              </a:rPr>
              <a:t>Body temperature</a:t>
            </a:r>
          </a:p>
          <a:p>
            <a:pPr marL="342900" indent="-342900">
              <a:lnSpc>
                <a:spcPct val="150000"/>
              </a:lnSpc>
              <a:buFont typeface="Arial" pitchFamily="34" charset="0"/>
              <a:buChar char="•"/>
            </a:pPr>
            <a:r>
              <a:rPr lang="en-US" dirty="0" smtClean="0">
                <a:latin typeface="Palatino Linotype" pitchFamily="18" charset="0"/>
              </a:rPr>
              <a:t>Breathing</a:t>
            </a:r>
          </a:p>
          <a:p>
            <a:pPr marL="342900" indent="-342900">
              <a:lnSpc>
                <a:spcPct val="150000"/>
              </a:lnSpc>
              <a:buFont typeface="Arial" pitchFamily="34" charset="0"/>
              <a:buChar char="•"/>
            </a:pPr>
            <a:r>
              <a:rPr lang="en-US" dirty="0" smtClean="0">
                <a:latin typeface="Palatino Linotype" pitchFamily="18" charset="0"/>
              </a:rPr>
              <a:t>Nutrition</a:t>
            </a:r>
          </a:p>
          <a:p>
            <a:pPr marL="342900" indent="-342900">
              <a:lnSpc>
                <a:spcPct val="150000"/>
              </a:lnSpc>
              <a:buFont typeface="Arial" pitchFamily="34" charset="0"/>
              <a:buChar char="•"/>
            </a:pPr>
            <a:r>
              <a:rPr lang="en-US" dirty="0" smtClean="0">
                <a:latin typeface="Palatino Linotype" pitchFamily="18" charset="0"/>
              </a:rPr>
              <a:t>Preservation </a:t>
            </a:r>
            <a:r>
              <a:rPr lang="en-US" dirty="0">
                <a:latin typeface="Palatino Linotype" pitchFamily="18" charset="0"/>
              </a:rPr>
              <a:t>of </a:t>
            </a:r>
            <a:r>
              <a:rPr lang="en-US" dirty="0" err="1">
                <a:latin typeface="Palatino Linotype" pitchFamily="18" charset="0"/>
              </a:rPr>
              <a:t>osteomuscular</a:t>
            </a:r>
            <a:r>
              <a:rPr lang="en-US" dirty="0">
                <a:latin typeface="Palatino Linotype" pitchFamily="18" charset="0"/>
              </a:rPr>
              <a:t> structure and </a:t>
            </a:r>
            <a:r>
              <a:rPr lang="en-US" dirty="0" smtClean="0">
                <a:latin typeface="Palatino Linotype" pitchFamily="18" charset="0"/>
              </a:rPr>
              <a:t>symmetry</a:t>
            </a:r>
          </a:p>
          <a:p>
            <a:pPr marL="342900" indent="-342900">
              <a:lnSpc>
                <a:spcPct val="150000"/>
              </a:lnSpc>
              <a:buFont typeface="Arial" pitchFamily="34" charset="0"/>
              <a:buChar char="•"/>
            </a:pPr>
            <a:r>
              <a:rPr lang="en-US" dirty="0" smtClean="0">
                <a:latin typeface="Palatino Linotype" pitchFamily="18" charset="0"/>
              </a:rPr>
              <a:t>Examination </a:t>
            </a:r>
            <a:r>
              <a:rPr lang="en-US" dirty="0">
                <a:latin typeface="Palatino Linotype" pitchFamily="18" charset="0"/>
              </a:rPr>
              <a:t>of the skin and subcutaneous tissue and regional salivary </a:t>
            </a:r>
            <a:r>
              <a:rPr lang="en-US" dirty="0" smtClean="0">
                <a:latin typeface="Palatino Linotype" pitchFamily="18" charset="0"/>
              </a:rPr>
              <a:t>glands</a:t>
            </a:r>
          </a:p>
          <a:p>
            <a:pPr marL="342900" indent="-342900">
              <a:lnSpc>
                <a:spcPct val="150000"/>
              </a:lnSpc>
              <a:buFont typeface="Arial" pitchFamily="34" charset="0"/>
              <a:buChar char="•"/>
            </a:pPr>
            <a:r>
              <a:rPr lang="en-US" dirty="0" smtClean="0">
                <a:latin typeface="Palatino Linotype" pitchFamily="18" charset="0"/>
              </a:rPr>
              <a:t>Assessment </a:t>
            </a:r>
            <a:r>
              <a:rPr lang="en-US" dirty="0">
                <a:latin typeface="Palatino Linotype" pitchFamily="18" charset="0"/>
              </a:rPr>
              <a:t>of the patient's attitude in bed and the general impression of the </a:t>
            </a:r>
            <a:r>
              <a:rPr lang="en-US" dirty="0" smtClean="0">
                <a:latin typeface="Palatino Linotype" pitchFamily="18" charset="0"/>
              </a:rPr>
              <a:t>patient</a:t>
            </a:r>
          </a:p>
          <a:p>
            <a:pPr marL="342900" indent="-342900">
              <a:lnSpc>
                <a:spcPct val="150000"/>
              </a:lnSpc>
              <a:buFont typeface="Arial" pitchFamily="34" charset="0"/>
              <a:buChar char="•"/>
            </a:pPr>
            <a:r>
              <a:rPr lang="en-US" dirty="0" smtClean="0">
                <a:latin typeface="Palatino Linotype" pitchFamily="18" charset="0"/>
              </a:rPr>
              <a:t>Overview </a:t>
            </a:r>
            <a:r>
              <a:rPr lang="en-US" dirty="0">
                <a:latin typeface="Palatino Linotype" pitchFamily="18" charset="0"/>
              </a:rPr>
              <a:t>of different organs and organ </a:t>
            </a:r>
            <a:r>
              <a:rPr lang="en-US" dirty="0" smtClean="0">
                <a:latin typeface="Palatino Linotype" pitchFamily="18" charset="0"/>
              </a:rPr>
              <a:t>systems</a:t>
            </a:r>
          </a:p>
          <a:p>
            <a:pPr marL="342900" indent="-342900">
              <a:lnSpc>
                <a:spcPct val="150000"/>
              </a:lnSpc>
              <a:buFont typeface="Arial" pitchFamily="34" charset="0"/>
              <a:buChar char="•"/>
            </a:pPr>
            <a:r>
              <a:rPr lang="en-US" dirty="0" smtClean="0">
                <a:latin typeface="Palatino Linotype" pitchFamily="18" charset="0"/>
              </a:rPr>
              <a:t>Head </a:t>
            </a:r>
            <a:r>
              <a:rPr lang="en-US" dirty="0">
                <a:latin typeface="Palatino Linotype" pitchFamily="18" charset="0"/>
              </a:rPr>
              <a:t>and </a:t>
            </a:r>
            <a:r>
              <a:rPr lang="en-US" dirty="0" smtClean="0">
                <a:latin typeface="Palatino Linotype" pitchFamily="18" charset="0"/>
              </a:rPr>
              <a:t>neck, Chest-Respiratory </a:t>
            </a:r>
            <a:r>
              <a:rPr lang="en-US" dirty="0">
                <a:latin typeface="Palatino Linotype" pitchFamily="18" charset="0"/>
              </a:rPr>
              <a:t>and cardiovascular </a:t>
            </a:r>
            <a:r>
              <a:rPr lang="en-US" dirty="0" smtClean="0">
                <a:latin typeface="Palatino Linotype" pitchFamily="18" charset="0"/>
              </a:rPr>
              <a:t>system</a:t>
            </a:r>
          </a:p>
          <a:p>
            <a:pPr marL="342900" indent="-342900">
              <a:lnSpc>
                <a:spcPct val="150000"/>
              </a:lnSpc>
              <a:buFont typeface="Arial" pitchFamily="34" charset="0"/>
              <a:buChar char="•"/>
            </a:pPr>
            <a:r>
              <a:rPr lang="en-US" dirty="0" err="1" smtClean="0">
                <a:latin typeface="Palatino Linotype" pitchFamily="18" charset="0"/>
              </a:rPr>
              <a:t>BellyUrogenital</a:t>
            </a:r>
            <a:r>
              <a:rPr lang="en-US" dirty="0">
                <a:latin typeface="Palatino Linotype" pitchFamily="18" charset="0"/>
              </a:rPr>
              <a:t>, </a:t>
            </a:r>
            <a:r>
              <a:rPr lang="en-US" dirty="0" smtClean="0">
                <a:latin typeface="Palatino Linotype" pitchFamily="18" charset="0"/>
              </a:rPr>
              <a:t>locomotor </a:t>
            </a:r>
            <a:r>
              <a:rPr lang="en-US" dirty="0">
                <a:latin typeface="Palatino Linotype" pitchFamily="18" charset="0"/>
              </a:rPr>
              <a:t>and nervous system</a:t>
            </a: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Status </a:t>
            </a:r>
            <a:r>
              <a:rPr lang="en-US" sz="2000" b="1" dirty="0" err="1" smtClean="0">
                <a:latin typeface="Palatino Linotype" pitchFamily="18" charset="0"/>
              </a:rPr>
              <a:t>preasens</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400010"/>
            <a:ext cx="8915400" cy="1338828"/>
          </a:xfrm>
          <a:prstGeom prst="rect">
            <a:avLst/>
          </a:prstGeom>
          <a:noFill/>
        </p:spPr>
        <p:txBody>
          <a:bodyPr wrap="square" rtlCol="0">
            <a:spAutoFit/>
          </a:bodyPr>
          <a:lstStyle/>
          <a:p>
            <a:pPr marL="342900" indent="-342900">
              <a:lnSpc>
                <a:spcPct val="150000"/>
              </a:lnSpc>
              <a:buFont typeface="Arial" pitchFamily="34" charset="0"/>
              <a:buChar char="•"/>
            </a:pPr>
            <a:r>
              <a:rPr lang="en-US" dirty="0" smtClean="0">
                <a:latin typeface="Palatino Linotype" pitchFamily="18" charset="0"/>
              </a:rPr>
              <a:t>Vital signs tracking </a:t>
            </a:r>
            <a:endParaRPr lang="x-none" dirty="0" smtClean="0">
              <a:latin typeface="Palatino Linotype" pitchFamily="18" charset="0"/>
            </a:endParaRPr>
          </a:p>
          <a:p>
            <a:pPr marL="342900" indent="-342900">
              <a:lnSpc>
                <a:spcPct val="150000"/>
              </a:lnSpc>
              <a:buFont typeface="Arial" pitchFamily="34" charset="0"/>
              <a:buChar char="•"/>
            </a:pPr>
            <a:r>
              <a:rPr lang="en-US" dirty="0" smtClean="0">
                <a:latin typeface="Palatino Linotype" pitchFamily="18" charset="0"/>
              </a:rPr>
              <a:t>Therapy</a:t>
            </a:r>
            <a:endParaRPr lang="x-none" dirty="0" smtClean="0">
              <a:latin typeface="Palatino Linotype" pitchFamily="18" charset="0"/>
            </a:endParaRPr>
          </a:p>
          <a:p>
            <a:pPr marL="342900" indent="-342900">
              <a:lnSpc>
                <a:spcPct val="150000"/>
              </a:lnSpc>
              <a:buFont typeface="Arial" pitchFamily="34" charset="0"/>
              <a:buChar char="•"/>
            </a:pPr>
            <a:r>
              <a:rPr lang="en-US" dirty="0" smtClean="0">
                <a:latin typeface="Palatino Linotype" pitchFamily="18" charset="0"/>
              </a:rPr>
              <a:t>Food regimen</a:t>
            </a: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Temperature therapeutic and dietary patient list</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pic>
        <p:nvPicPr>
          <p:cNvPr id="24578" name="Picture 2"/>
          <p:cNvPicPr>
            <a:picLocks noChangeAspect="1" noChangeArrowheads="1"/>
          </p:cNvPicPr>
          <p:nvPr/>
        </p:nvPicPr>
        <p:blipFill>
          <a:blip r:embed="rId2" cstate="print"/>
          <a:srcRect l="3015" t="1732" r="1539" b="26395"/>
          <a:stretch>
            <a:fillRect/>
          </a:stretch>
        </p:blipFill>
        <p:spPr bwMode="auto">
          <a:xfrm rot="16200000">
            <a:off x="2339753" y="836713"/>
            <a:ext cx="4248473" cy="5976665"/>
          </a:xfrm>
          <a:prstGeom prst="rect">
            <a:avLst/>
          </a:prstGeom>
          <a:noFill/>
          <a:ln w="9525">
            <a:noFill/>
            <a:miter lim="800000"/>
            <a:headEnd/>
            <a:tailEnd/>
          </a:ln>
        </p:spPr>
      </p:pic>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400010"/>
            <a:ext cx="8915400" cy="4247317"/>
          </a:xfrm>
          <a:prstGeom prst="rect">
            <a:avLst/>
          </a:prstGeom>
          <a:noFill/>
        </p:spPr>
        <p:txBody>
          <a:bodyPr wrap="square" rtlCol="0">
            <a:spAutoFit/>
          </a:bodyPr>
          <a:lstStyle/>
          <a:p>
            <a:pPr marL="342900" indent="-342900">
              <a:lnSpc>
                <a:spcPct val="150000"/>
              </a:lnSpc>
              <a:buFont typeface="Arial" pitchFamily="34" charset="0"/>
              <a:buChar char="•"/>
            </a:pPr>
            <a:endParaRPr lang="x-none" dirty="0" smtClean="0">
              <a:latin typeface="Palatino Linotype" pitchFamily="18" charset="0"/>
            </a:endParaRPr>
          </a:p>
          <a:p>
            <a:pPr marL="342900" indent="-342900">
              <a:lnSpc>
                <a:spcPct val="150000"/>
              </a:lnSpc>
              <a:buFont typeface="Arial" pitchFamily="34" charset="0"/>
              <a:buChar char="•"/>
            </a:pPr>
            <a:endParaRPr lang="x-none" dirty="0" smtClean="0">
              <a:latin typeface="Palatino Linotype" pitchFamily="18" charset="0"/>
            </a:endParaRPr>
          </a:p>
          <a:p>
            <a:pPr>
              <a:lnSpc>
                <a:spcPct val="150000"/>
              </a:lnSpc>
            </a:pPr>
            <a:r>
              <a:rPr lang="en-US" sz="2400" dirty="0">
                <a:latin typeface="Times New Roman" charset="0"/>
                <a:ea typeface="Times New Roman" charset="0"/>
                <a:cs typeface="Times New Roman" charset="0"/>
              </a:rPr>
              <a:t>All the mentioned forms and forms together with the history of the disease form a unique whole</a:t>
            </a:r>
            <a:r>
              <a:rPr lang="en-US" sz="2400" dirty="0" smtClean="0">
                <a:latin typeface="Times New Roman" charset="0"/>
                <a:ea typeface="Times New Roman" charset="0"/>
                <a:cs typeface="Times New Roman" charset="0"/>
              </a:rPr>
              <a:t>.</a:t>
            </a:r>
          </a:p>
          <a:p>
            <a:pPr>
              <a:lnSpc>
                <a:spcPct val="150000"/>
              </a:lnSpc>
            </a:pPr>
            <a:endParaRPr lang="en-US" sz="2400" dirty="0" smtClean="0">
              <a:latin typeface="Times New Roman" charset="0"/>
              <a:ea typeface="Times New Roman" charset="0"/>
              <a:cs typeface="Times New Roman" charset="0"/>
            </a:endParaRPr>
          </a:p>
          <a:p>
            <a:pPr>
              <a:lnSpc>
                <a:spcPct val="150000"/>
              </a:lnSpc>
            </a:pPr>
            <a:r>
              <a:rPr lang="en-US" sz="2400" dirty="0" smtClean="0">
                <a:latin typeface="Times New Roman" charset="0"/>
                <a:ea typeface="Times New Roman" charset="0"/>
                <a:cs typeface="Times New Roman" charset="0"/>
              </a:rPr>
              <a:t>They </a:t>
            </a:r>
            <a:r>
              <a:rPr lang="en-US" sz="2400" dirty="0">
                <a:latin typeface="Times New Roman" charset="0"/>
                <a:ea typeface="Times New Roman" charset="0"/>
                <a:cs typeface="Times New Roman" charset="0"/>
              </a:rPr>
              <a:t>are a professional, scientific and statistical document</a:t>
            </a:r>
            <a:r>
              <a:rPr lang="en-US" sz="2400" dirty="0" smtClean="0">
                <a:latin typeface="Times New Roman" charset="0"/>
                <a:ea typeface="Times New Roman" charset="0"/>
                <a:cs typeface="Times New Roman" charset="0"/>
              </a:rPr>
              <a:t>.</a:t>
            </a:r>
          </a:p>
          <a:p>
            <a:pPr>
              <a:lnSpc>
                <a:spcPct val="150000"/>
              </a:lnSpc>
            </a:pPr>
            <a:endParaRPr lang="en-US" sz="2400" dirty="0">
              <a:latin typeface="Times New Roman" charset="0"/>
              <a:ea typeface="Times New Roman" charset="0"/>
              <a:cs typeface="Times New Roman" charset="0"/>
            </a:endParaRPr>
          </a:p>
          <a:p>
            <a:pPr>
              <a:lnSpc>
                <a:spcPct val="150000"/>
              </a:lnSpc>
            </a:pPr>
            <a:r>
              <a:rPr lang="en-US" sz="2400" dirty="0" smtClean="0">
                <a:latin typeface="Times New Roman" charset="0"/>
                <a:ea typeface="Times New Roman" charset="0"/>
                <a:cs typeface="Times New Roman" charset="0"/>
              </a:rPr>
              <a:t>The </a:t>
            </a:r>
            <a:r>
              <a:rPr lang="en-US" sz="2400" dirty="0">
                <a:latin typeface="Times New Roman" charset="0"/>
                <a:ea typeface="Times New Roman" charset="0"/>
                <a:cs typeface="Times New Roman" charset="0"/>
              </a:rPr>
              <a:t>medical history can also represent a forensic medical document.</a:t>
            </a:r>
            <a:endParaRPr lang="x-none" sz="2400"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noProof="0" dirty="0" smtClean="0">
                <a:latin typeface="Palatino Linotype" pitchFamily="18" charset="0"/>
              </a:rPr>
              <a:t>Temperature therapeutic dietary patient list</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 y="1340768"/>
            <a:ext cx="8915400" cy="3970318"/>
          </a:xfrm>
          <a:prstGeom prst="rect">
            <a:avLst/>
          </a:prstGeom>
          <a:noFill/>
        </p:spPr>
        <p:txBody>
          <a:bodyPr wrap="square" rtlCol="0">
            <a:spAutoFit/>
          </a:bodyPr>
          <a:lstStyle/>
          <a:p>
            <a:pPr>
              <a:lnSpc>
                <a:spcPct val="150000"/>
              </a:lnSpc>
            </a:pPr>
            <a:r>
              <a:rPr lang="en-US" sz="2400" dirty="0">
                <a:latin typeface="Times New Roman" charset="0"/>
                <a:ea typeface="Times New Roman" charset="0"/>
                <a:cs typeface="Times New Roman" charset="0"/>
              </a:rPr>
              <a:t>It is issued after completion of </a:t>
            </a:r>
            <a:r>
              <a:rPr lang="en-US" sz="2400" dirty="0" smtClean="0">
                <a:latin typeface="Times New Roman" charset="0"/>
                <a:ea typeface="Times New Roman" charset="0"/>
                <a:cs typeface="Times New Roman" charset="0"/>
              </a:rPr>
              <a:t>hospitalization</a:t>
            </a:r>
          </a:p>
          <a:p>
            <a:pPr>
              <a:lnSpc>
                <a:spcPct val="150000"/>
              </a:lnSpc>
            </a:pPr>
            <a:endParaRPr lang="en-US" sz="2400" dirty="0" smtClean="0">
              <a:latin typeface="Times New Roman" charset="0"/>
              <a:ea typeface="Times New Roman" charset="0"/>
              <a:cs typeface="Times New Roman" charset="0"/>
            </a:endParaRPr>
          </a:p>
          <a:p>
            <a:pPr>
              <a:lnSpc>
                <a:spcPct val="150000"/>
              </a:lnSpc>
            </a:pPr>
            <a:r>
              <a:rPr lang="en-US" sz="2400" dirty="0" smtClean="0">
                <a:latin typeface="Times New Roman" charset="0"/>
                <a:ea typeface="Times New Roman" charset="0"/>
                <a:cs typeface="Times New Roman" charset="0"/>
              </a:rPr>
              <a:t>The </a:t>
            </a:r>
            <a:r>
              <a:rPr lang="en-US" sz="2400" dirty="0">
                <a:latin typeface="Times New Roman" charset="0"/>
                <a:ea typeface="Times New Roman" charset="0"/>
                <a:cs typeface="Times New Roman" charset="0"/>
              </a:rPr>
              <a:t>most important data are entered in the patient's health record (health center</a:t>
            </a:r>
            <a:r>
              <a:rPr lang="en-US" sz="2400" dirty="0" smtClean="0">
                <a:latin typeface="Times New Roman" charset="0"/>
                <a:ea typeface="Times New Roman" charset="0"/>
                <a:cs typeface="Times New Roman" charset="0"/>
              </a:rPr>
              <a:t>)</a:t>
            </a:r>
          </a:p>
          <a:p>
            <a:pPr>
              <a:lnSpc>
                <a:spcPct val="150000"/>
              </a:lnSpc>
            </a:pPr>
            <a:endParaRPr lang="en-US" sz="2400" dirty="0">
              <a:latin typeface="Times New Roman" charset="0"/>
              <a:ea typeface="Times New Roman" charset="0"/>
              <a:cs typeface="Times New Roman" charset="0"/>
            </a:endParaRPr>
          </a:p>
          <a:p>
            <a:pPr>
              <a:lnSpc>
                <a:spcPct val="150000"/>
              </a:lnSpc>
            </a:pPr>
            <a:r>
              <a:rPr lang="en-US" sz="2400" dirty="0" smtClean="0">
                <a:latin typeface="Times New Roman" charset="0"/>
                <a:ea typeface="Times New Roman" charset="0"/>
                <a:cs typeface="Times New Roman" charset="0"/>
              </a:rPr>
              <a:t>The </a:t>
            </a:r>
            <a:r>
              <a:rPr lang="en-US" sz="2400" dirty="0">
                <a:latin typeface="Times New Roman" charset="0"/>
                <a:ea typeface="Times New Roman" charset="0"/>
                <a:cs typeface="Times New Roman" charset="0"/>
              </a:rPr>
              <a:t>patient is obliged to keep the discharge list and other medical documentation</a:t>
            </a:r>
            <a:endParaRPr lang="x-none" sz="2400"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Discharge letter</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 y="1124744"/>
            <a:ext cx="8915400" cy="4662815"/>
          </a:xfrm>
          <a:prstGeom prst="rect">
            <a:avLst/>
          </a:prstGeom>
          <a:noFill/>
        </p:spPr>
        <p:txBody>
          <a:bodyPr wrap="square" rtlCol="0">
            <a:spAutoFit/>
          </a:bodyPr>
          <a:lstStyle/>
          <a:p>
            <a:pPr marL="342900" indent="-342900">
              <a:lnSpc>
                <a:spcPct val="150000"/>
              </a:lnSpc>
            </a:pPr>
            <a:r>
              <a:rPr lang="en-US" b="1" dirty="0" smtClean="0">
                <a:solidFill>
                  <a:srgbClr val="FF0000"/>
                </a:solidFill>
                <a:latin typeface="Palatino Linotype" pitchFamily="18" charset="0"/>
              </a:rPr>
              <a:t>Two </a:t>
            </a:r>
            <a:r>
              <a:rPr lang="en-US" b="1" dirty="0">
                <a:solidFill>
                  <a:srgbClr val="FF0000"/>
                </a:solidFill>
                <a:latin typeface="Palatino Linotype" pitchFamily="18" charset="0"/>
              </a:rPr>
              <a:t>basic ethical principles</a:t>
            </a:r>
            <a:r>
              <a:rPr lang="en-US" dirty="0" smtClean="0">
                <a:latin typeface="Palatino Linotype" pitchFamily="18" charset="0"/>
              </a:rPr>
              <a:t>:</a:t>
            </a:r>
          </a:p>
          <a:p>
            <a:pPr marL="342900" indent="-342900">
              <a:lnSpc>
                <a:spcPct val="150000"/>
              </a:lnSpc>
            </a:pPr>
            <a:r>
              <a:rPr lang="en-US" b="1" dirty="0" err="1" smtClean="0">
                <a:latin typeface="Palatino Linotype" pitchFamily="18" charset="0"/>
              </a:rPr>
              <a:t>Primum</a:t>
            </a:r>
            <a:r>
              <a:rPr lang="en-US" b="1" dirty="0" smtClean="0">
                <a:latin typeface="Palatino Linotype" pitchFamily="18" charset="0"/>
              </a:rPr>
              <a:t> </a:t>
            </a:r>
            <a:r>
              <a:rPr lang="en-US" b="1" dirty="0">
                <a:latin typeface="Palatino Linotype" pitchFamily="18" charset="0"/>
              </a:rPr>
              <a:t>non (nil, nihil) </a:t>
            </a:r>
            <a:r>
              <a:rPr lang="en-US" b="1" dirty="0" err="1">
                <a:latin typeface="Palatino Linotype" pitchFamily="18" charset="0"/>
              </a:rPr>
              <a:t>nocere</a:t>
            </a:r>
            <a:r>
              <a:rPr lang="en-US" b="1" dirty="0">
                <a:latin typeface="Palatino Linotype" pitchFamily="18" charset="0"/>
              </a:rPr>
              <a:t> </a:t>
            </a:r>
            <a:r>
              <a:rPr lang="en-US" dirty="0">
                <a:latin typeface="Palatino Linotype" pitchFamily="18" charset="0"/>
              </a:rPr>
              <a:t>- the most important thing is not to harm the </a:t>
            </a:r>
            <a:r>
              <a:rPr lang="en-US" dirty="0" smtClean="0">
                <a:latin typeface="Palatino Linotype" pitchFamily="18" charset="0"/>
              </a:rPr>
              <a:t>patient</a:t>
            </a:r>
          </a:p>
          <a:p>
            <a:pPr marL="342900" indent="-342900">
              <a:lnSpc>
                <a:spcPct val="150000"/>
              </a:lnSpc>
            </a:pPr>
            <a:endParaRPr lang="en-US" dirty="0">
              <a:latin typeface="Palatino Linotype" pitchFamily="18" charset="0"/>
            </a:endParaRPr>
          </a:p>
          <a:p>
            <a:pPr marL="342900" indent="-342900">
              <a:lnSpc>
                <a:spcPct val="150000"/>
              </a:lnSpc>
            </a:pPr>
            <a:r>
              <a:rPr lang="en-US" b="1" dirty="0" err="1" smtClean="0">
                <a:latin typeface="Palatino Linotype" pitchFamily="18" charset="0"/>
              </a:rPr>
              <a:t>Primum</a:t>
            </a:r>
            <a:r>
              <a:rPr lang="en-US" b="1" dirty="0" smtClean="0">
                <a:latin typeface="Palatino Linotype" pitchFamily="18" charset="0"/>
              </a:rPr>
              <a:t> </a:t>
            </a:r>
            <a:r>
              <a:rPr lang="en-US" b="1" dirty="0" err="1">
                <a:latin typeface="Palatino Linotype" pitchFamily="18" charset="0"/>
              </a:rPr>
              <a:t>est</a:t>
            </a:r>
            <a:r>
              <a:rPr lang="en-US" b="1" dirty="0">
                <a:latin typeface="Palatino Linotype" pitchFamily="18" charset="0"/>
              </a:rPr>
              <a:t> </a:t>
            </a:r>
            <a:r>
              <a:rPr lang="en-US" b="1" dirty="0" err="1">
                <a:latin typeface="Palatino Linotype" pitchFamily="18" charset="0"/>
              </a:rPr>
              <a:t>adiuvare</a:t>
            </a:r>
            <a:r>
              <a:rPr lang="en-US" b="1" dirty="0">
                <a:latin typeface="Palatino Linotype" pitchFamily="18" charset="0"/>
              </a:rPr>
              <a:t> </a:t>
            </a:r>
            <a:r>
              <a:rPr lang="en-US" dirty="0">
                <a:latin typeface="Palatino Linotype" pitchFamily="18" charset="0"/>
              </a:rPr>
              <a:t>- the most important thing is to help the </a:t>
            </a:r>
            <a:r>
              <a:rPr lang="en-US" dirty="0" smtClean="0">
                <a:latin typeface="Palatino Linotype" pitchFamily="18" charset="0"/>
              </a:rPr>
              <a:t>patient</a:t>
            </a:r>
          </a:p>
          <a:p>
            <a:pPr marL="342900" indent="-342900">
              <a:lnSpc>
                <a:spcPct val="150000"/>
              </a:lnSpc>
            </a:pPr>
            <a:endParaRPr lang="en-US" dirty="0">
              <a:latin typeface="Palatino Linotype" pitchFamily="18" charset="0"/>
            </a:endParaRPr>
          </a:p>
          <a:p>
            <a:pPr marL="342900" indent="-342900">
              <a:lnSpc>
                <a:spcPct val="150000"/>
              </a:lnSpc>
            </a:pPr>
            <a:endParaRPr lang="en-US" dirty="0">
              <a:latin typeface="Palatino Linotype" pitchFamily="18" charset="0"/>
            </a:endParaRPr>
          </a:p>
          <a:p>
            <a:pPr marL="342900" indent="-342900">
              <a:lnSpc>
                <a:spcPct val="150000"/>
              </a:lnSpc>
            </a:pPr>
            <a:r>
              <a:rPr lang="en-US" dirty="0" smtClean="0">
                <a:latin typeface="Palatino Linotype" pitchFamily="18" charset="0"/>
              </a:rPr>
              <a:t>Establish </a:t>
            </a:r>
            <a:r>
              <a:rPr lang="en-US" dirty="0">
                <a:latin typeface="Palatino Linotype" pitchFamily="18" charset="0"/>
              </a:rPr>
              <a:t>and build trust between the patient and the healthcare </a:t>
            </a:r>
            <a:r>
              <a:rPr lang="en-US" dirty="0" smtClean="0">
                <a:latin typeface="Palatino Linotype" pitchFamily="18" charset="0"/>
              </a:rPr>
              <a:t>worker</a:t>
            </a:r>
          </a:p>
          <a:p>
            <a:pPr marL="342900" indent="-342900">
              <a:lnSpc>
                <a:spcPct val="150000"/>
              </a:lnSpc>
            </a:pPr>
            <a:endParaRPr lang="en-US" dirty="0">
              <a:latin typeface="Palatino Linotype" pitchFamily="18" charset="0"/>
            </a:endParaRPr>
          </a:p>
          <a:p>
            <a:pPr marL="342900" indent="-342900">
              <a:lnSpc>
                <a:spcPct val="150000"/>
              </a:lnSpc>
            </a:pPr>
            <a:r>
              <a:rPr lang="en-US" dirty="0" smtClean="0">
                <a:latin typeface="Palatino Linotype" pitchFamily="18" charset="0"/>
              </a:rPr>
              <a:t>Mastering </a:t>
            </a:r>
            <a:r>
              <a:rPr lang="en-US" dirty="0">
                <a:latin typeface="Palatino Linotype" pitchFamily="18" charset="0"/>
              </a:rPr>
              <a:t>modern and practical knowledge in </a:t>
            </a:r>
            <a:r>
              <a:rPr lang="en-US" dirty="0" smtClean="0">
                <a:latin typeface="Palatino Linotype" pitchFamily="18" charset="0"/>
              </a:rPr>
              <a:t>medicine</a:t>
            </a:r>
          </a:p>
          <a:p>
            <a:pPr marL="342900" indent="-342900">
              <a:lnSpc>
                <a:spcPct val="150000"/>
              </a:lnSpc>
            </a:pPr>
            <a:endParaRPr lang="en-US" dirty="0">
              <a:latin typeface="Palatino Linotype" pitchFamily="18" charset="0"/>
            </a:endParaRPr>
          </a:p>
          <a:p>
            <a:pPr marL="342900" indent="-342900">
              <a:lnSpc>
                <a:spcPct val="150000"/>
              </a:lnSpc>
            </a:pPr>
            <a:r>
              <a:rPr lang="en-US" dirty="0" smtClean="0">
                <a:latin typeface="Palatino Linotype" pitchFamily="18" charset="0"/>
              </a:rPr>
              <a:t>Humanity </a:t>
            </a:r>
            <a:r>
              <a:rPr lang="en-US" dirty="0">
                <a:latin typeface="Palatino Linotype" pitchFamily="18" charset="0"/>
              </a:rPr>
              <a:t>and high ethics</a:t>
            </a: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a:latin typeface="Palatino Linotype" pitchFamily="18" charset="0"/>
              </a:rPr>
              <a:t>The attitude of health workers and medical students towards the patient</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633462"/>
            <a:ext cx="8915400" cy="5493812"/>
          </a:xfrm>
          <a:prstGeom prst="rect">
            <a:avLst/>
          </a:prstGeom>
          <a:noFill/>
        </p:spPr>
        <p:txBody>
          <a:bodyPr wrap="square" rtlCol="0">
            <a:spAutoFit/>
          </a:bodyPr>
          <a:lstStyle/>
          <a:p>
            <a:pPr marL="342900" indent="-342900">
              <a:lnSpc>
                <a:spcPct val="150000"/>
              </a:lnSpc>
            </a:pPr>
            <a:r>
              <a:rPr lang="x-none" i="1" dirty="0" smtClean="0">
                <a:latin typeface="Palatino Linotype" pitchFamily="18" charset="0"/>
              </a:rPr>
              <a:t>       </a:t>
            </a:r>
            <a:endParaRPr lang="x-none" dirty="0" smtClean="0">
              <a:latin typeface="Palatino Linotype" pitchFamily="18" charset="0"/>
            </a:endParaRPr>
          </a:p>
          <a:p>
            <a:pPr marL="800100" lvl="1" indent="-342900">
              <a:lnSpc>
                <a:spcPct val="150000"/>
              </a:lnSpc>
              <a:buFont typeface="Arial" pitchFamily="34" charset="0"/>
              <a:buChar char="•"/>
            </a:pPr>
            <a:r>
              <a:rPr lang="en-US" dirty="0">
                <a:latin typeface="Palatino Linotype" pitchFamily="18" charset="0"/>
              </a:rPr>
              <a:t>Anamnesis, </a:t>
            </a:r>
            <a:r>
              <a:rPr lang="en-US" dirty="0" err="1">
                <a:latin typeface="Palatino Linotype" pitchFamily="18" charset="0"/>
              </a:rPr>
              <a:t>ie</a:t>
            </a:r>
            <a:r>
              <a:rPr lang="en-US" dirty="0">
                <a:latin typeface="Palatino Linotype" pitchFamily="18" charset="0"/>
              </a:rPr>
              <a:t> talking to the patient, is the first and most important step in the diagnostic </a:t>
            </a:r>
            <a:r>
              <a:rPr lang="en-US" dirty="0" smtClean="0">
                <a:latin typeface="Palatino Linotype" pitchFamily="18" charset="0"/>
              </a:rPr>
              <a:t>process</a:t>
            </a:r>
          </a:p>
          <a:p>
            <a:pPr marL="800100" lvl="1" indent="-342900">
              <a:lnSpc>
                <a:spcPct val="150000"/>
              </a:lnSpc>
              <a:buFont typeface="Arial" pitchFamily="34" charset="0"/>
              <a:buChar char="•"/>
            </a:pPr>
            <a:r>
              <a:rPr lang="en-US" dirty="0" smtClean="0">
                <a:latin typeface="Palatino Linotype" pitchFamily="18" charset="0"/>
              </a:rPr>
              <a:t>It </a:t>
            </a:r>
            <a:r>
              <a:rPr lang="en-US" dirty="0">
                <a:latin typeface="Palatino Linotype" pitchFamily="18" charset="0"/>
              </a:rPr>
              <a:t>is the beginning of communication and getting to know the </a:t>
            </a:r>
            <a:r>
              <a:rPr lang="en-US" dirty="0" smtClean="0">
                <a:latin typeface="Palatino Linotype" pitchFamily="18" charset="0"/>
              </a:rPr>
              <a:t>patient</a:t>
            </a:r>
          </a:p>
          <a:p>
            <a:pPr marL="800100" lvl="1" indent="-342900">
              <a:lnSpc>
                <a:spcPct val="150000"/>
              </a:lnSpc>
              <a:buFont typeface="Arial" pitchFamily="34" charset="0"/>
              <a:buChar char="•"/>
            </a:pPr>
            <a:r>
              <a:rPr lang="en-US" dirty="0" smtClean="0">
                <a:latin typeface="Palatino Linotype" pitchFamily="18" charset="0"/>
              </a:rPr>
              <a:t>A </a:t>
            </a:r>
            <a:r>
              <a:rPr lang="en-US" dirty="0">
                <a:latin typeface="Palatino Linotype" pitchFamily="18" charset="0"/>
              </a:rPr>
              <a:t>good history represents 50% of the </a:t>
            </a:r>
            <a:r>
              <a:rPr lang="en-US" dirty="0" smtClean="0">
                <a:latin typeface="Palatino Linotype" pitchFamily="18" charset="0"/>
              </a:rPr>
              <a:t>diagnosis</a:t>
            </a:r>
          </a:p>
          <a:p>
            <a:pPr marL="800100" lvl="1" indent="-342900">
              <a:lnSpc>
                <a:spcPct val="150000"/>
              </a:lnSpc>
              <a:buFont typeface="Arial" pitchFamily="34" charset="0"/>
              <a:buChar char="•"/>
            </a:pPr>
            <a:r>
              <a:rPr lang="en-US" dirty="0" smtClean="0">
                <a:latin typeface="Palatino Linotype" pitchFamily="18" charset="0"/>
              </a:rPr>
              <a:t>It </a:t>
            </a:r>
            <a:r>
              <a:rPr lang="en-US" dirty="0">
                <a:latin typeface="Palatino Linotype" pitchFamily="18" charset="0"/>
              </a:rPr>
              <a:t>is not just an administrative formality, but a </a:t>
            </a:r>
            <a:r>
              <a:rPr lang="en-US" dirty="0" smtClean="0">
                <a:latin typeface="Palatino Linotype" pitchFamily="18" charset="0"/>
              </a:rPr>
              <a:t>dialogue</a:t>
            </a:r>
          </a:p>
          <a:p>
            <a:pPr marL="800100" lvl="1" indent="-342900">
              <a:lnSpc>
                <a:spcPct val="150000"/>
              </a:lnSpc>
              <a:buFont typeface="Arial" pitchFamily="34" charset="0"/>
              <a:buChar char="•"/>
            </a:pPr>
            <a:r>
              <a:rPr lang="en-US" dirty="0" smtClean="0">
                <a:latin typeface="Palatino Linotype" pitchFamily="18" charset="0"/>
              </a:rPr>
              <a:t>Introduce </a:t>
            </a:r>
            <a:r>
              <a:rPr lang="en-US" dirty="0">
                <a:latin typeface="Palatino Linotype" pitchFamily="18" charset="0"/>
              </a:rPr>
              <a:t>yourself to the </a:t>
            </a:r>
            <a:r>
              <a:rPr lang="en-US" dirty="0" smtClean="0">
                <a:latin typeface="Palatino Linotype" pitchFamily="18" charset="0"/>
              </a:rPr>
              <a:t>patient</a:t>
            </a:r>
          </a:p>
          <a:p>
            <a:pPr marL="800100" lvl="1" indent="-342900">
              <a:lnSpc>
                <a:spcPct val="150000"/>
              </a:lnSpc>
              <a:buFont typeface="Arial" pitchFamily="34" charset="0"/>
              <a:buChar char="•"/>
            </a:pPr>
            <a:r>
              <a:rPr lang="en-US" dirty="0" smtClean="0">
                <a:latin typeface="Palatino Linotype" pitchFamily="18" charset="0"/>
              </a:rPr>
              <a:t>Address </a:t>
            </a:r>
            <a:r>
              <a:rPr lang="en-US" dirty="0">
                <a:latin typeface="Palatino Linotype" pitchFamily="18" charset="0"/>
              </a:rPr>
              <a:t>the patient with </a:t>
            </a:r>
            <a:r>
              <a:rPr lang="en-US" dirty="0" err="1" smtClean="0">
                <a:latin typeface="Palatino Linotype" pitchFamily="18" charset="0"/>
              </a:rPr>
              <a:t>repect</a:t>
            </a:r>
            <a:endParaRPr lang="en-US" dirty="0" smtClean="0">
              <a:latin typeface="Palatino Linotype" pitchFamily="18" charset="0"/>
            </a:endParaRPr>
          </a:p>
          <a:p>
            <a:pPr marL="800100" lvl="1" indent="-342900">
              <a:lnSpc>
                <a:spcPct val="150000"/>
              </a:lnSpc>
              <a:buFont typeface="Arial" pitchFamily="34" charset="0"/>
              <a:buChar char="•"/>
            </a:pPr>
            <a:r>
              <a:rPr lang="en-US" dirty="0" smtClean="0">
                <a:latin typeface="Palatino Linotype" pitchFamily="18" charset="0"/>
              </a:rPr>
              <a:t>Conduct </a:t>
            </a:r>
            <a:r>
              <a:rPr lang="en-US" dirty="0">
                <a:latin typeface="Palatino Linotype" pitchFamily="18" charset="0"/>
              </a:rPr>
              <a:t>the conversation spontaneously, effortlessly and </a:t>
            </a:r>
            <a:r>
              <a:rPr lang="en-US" dirty="0" err="1" smtClean="0">
                <a:latin typeface="Palatino Linotype" pitchFamily="18" charset="0"/>
              </a:rPr>
              <a:t>skilfully</a:t>
            </a:r>
            <a:endParaRPr lang="en-US" dirty="0" smtClean="0">
              <a:latin typeface="Palatino Linotype" pitchFamily="18" charset="0"/>
            </a:endParaRPr>
          </a:p>
          <a:p>
            <a:pPr marL="800100" lvl="1" indent="-342900">
              <a:lnSpc>
                <a:spcPct val="150000"/>
              </a:lnSpc>
              <a:buFont typeface="Arial" pitchFamily="34" charset="0"/>
              <a:buChar char="•"/>
            </a:pPr>
            <a:r>
              <a:rPr lang="en-US" dirty="0" smtClean="0">
                <a:latin typeface="Palatino Linotype" pitchFamily="18" charset="0"/>
              </a:rPr>
              <a:t>Use </a:t>
            </a:r>
            <a:r>
              <a:rPr lang="en-US" dirty="0">
                <a:latin typeface="Palatino Linotype" pitchFamily="18" charset="0"/>
              </a:rPr>
              <a:t>as few technical terms as </a:t>
            </a:r>
            <a:r>
              <a:rPr lang="en-US" dirty="0" smtClean="0">
                <a:latin typeface="Palatino Linotype" pitchFamily="18" charset="0"/>
              </a:rPr>
              <a:t>possible</a:t>
            </a:r>
          </a:p>
          <a:p>
            <a:pPr marL="800100" lvl="1" indent="-342900">
              <a:lnSpc>
                <a:spcPct val="150000"/>
              </a:lnSpc>
              <a:buFont typeface="Arial" pitchFamily="34" charset="0"/>
              <a:buChar char="•"/>
            </a:pPr>
            <a:r>
              <a:rPr lang="en-US" dirty="0" smtClean="0">
                <a:latin typeface="Palatino Linotype" pitchFamily="18" charset="0"/>
              </a:rPr>
              <a:t>The </a:t>
            </a:r>
            <a:r>
              <a:rPr lang="en-US" dirty="0">
                <a:latin typeface="Palatino Linotype" pitchFamily="18" charset="0"/>
              </a:rPr>
              <a:t>doctor leads and directs the </a:t>
            </a:r>
            <a:r>
              <a:rPr lang="en-US" dirty="0" err="1" smtClean="0">
                <a:latin typeface="Palatino Linotype" pitchFamily="18" charset="0"/>
              </a:rPr>
              <a:t>conversationD</a:t>
            </a:r>
            <a:endParaRPr lang="en-US" dirty="0" smtClean="0">
              <a:latin typeface="Palatino Linotype" pitchFamily="18" charset="0"/>
            </a:endParaRPr>
          </a:p>
          <a:p>
            <a:pPr marL="800100" lvl="1" indent="-342900">
              <a:lnSpc>
                <a:spcPct val="150000"/>
              </a:lnSpc>
              <a:buFont typeface="Arial" pitchFamily="34" charset="0"/>
              <a:buChar char="•"/>
            </a:pPr>
            <a:r>
              <a:rPr lang="en-US" dirty="0" err="1" smtClean="0">
                <a:latin typeface="Palatino Linotype" pitchFamily="18" charset="0"/>
              </a:rPr>
              <a:t>istinguish</a:t>
            </a:r>
            <a:r>
              <a:rPr lang="en-US" dirty="0" smtClean="0">
                <a:latin typeface="Palatino Linotype" pitchFamily="18" charset="0"/>
              </a:rPr>
              <a:t> </a:t>
            </a:r>
            <a:r>
              <a:rPr lang="en-US" dirty="0">
                <a:latin typeface="Palatino Linotype" pitchFamily="18" charset="0"/>
              </a:rPr>
              <a:t>important from non-essential </a:t>
            </a:r>
            <a:r>
              <a:rPr lang="en-US" dirty="0" smtClean="0">
                <a:latin typeface="Palatino Linotype" pitchFamily="18" charset="0"/>
              </a:rPr>
              <a:t>data</a:t>
            </a:r>
          </a:p>
          <a:p>
            <a:pPr marL="800100" lvl="1" indent="-342900">
              <a:lnSpc>
                <a:spcPct val="150000"/>
              </a:lnSpc>
              <a:buFont typeface="Arial" pitchFamily="34" charset="0"/>
              <a:buChar char="•"/>
            </a:pPr>
            <a:r>
              <a:rPr lang="en-US" dirty="0" smtClean="0">
                <a:latin typeface="Palatino Linotype" pitchFamily="18" charset="0"/>
              </a:rPr>
              <a:t>Talk </a:t>
            </a:r>
            <a:r>
              <a:rPr lang="en-US" dirty="0">
                <a:latin typeface="Palatino Linotype" pitchFamily="18" charset="0"/>
              </a:rPr>
              <a:t>to the patient privately</a:t>
            </a:r>
            <a:endParaRPr lang="x-none" dirty="0" smtClean="0">
              <a:latin typeface="Palatino Linotype" pitchFamily="18"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a:latin typeface="Palatino Linotype" pitchFamily="18" charset="0"/>
              </a:rPr>
              <a:t>The attitude of health workers and medical students towards the patient</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239888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2060848"/>
            <a:ext cx="6192688" cy="369332"/>
          </a:xfrm>
          <a:prstGeom prst="rect">
            <a:avLst/>
          </a:prstGeom>
          <a:noFill/>
        </p:spPr>
        <p:txBody>
          <a:bodyPr wrap="square" rtlCol="0">
            <a:spAutoFit/>
          </a:bodyPr>
          <a:lstStyle/>
          <a:p>
            <a:r>
              <a:rPr lang="en-US" dirty="0" smtClean="0">
                <a:latin typeface="Times New Roman" charset="0"/>
                <a:ea typeface="Times New Roman" charset="0"/>
                <a:cs typeface="Times New Roman" charset="0"/>
              </a:rPr>
              <a:t>Thank you for your attention</a:t>
            </a:r>
            <a:endParaRPr lang="en-US"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377536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5"/>
            <a:ext cx="8915400" cy="2585323"/>
          </a:xfrm>
          <a:prstGeom prst="rect">
            <a:avLst/>
          </a:prstGeom>
          <a:noFill/>
        </p:spPr>
        <p:txBody>
          <a:bodyPr wrap="square" rtlCol="0">
            <a:spAutoFit/>
          </a:bodyPr>
          <a:lstStyle/>
          <a:p>
            <a:pPr>
              <a:lnSpc>
                <a:spcPct val="150000"/>
              </a:lnSpc>
            </a:pPr>
            <a:r>
              <a:rPr lang="en-US" b="1" dirty="0" smtClean="0">
                <a:latin typeface="Times New Roman" charset="0"/>
                <a:ea typeface="Times New Roman" charset="0"/>
                <a:cs typeface="Times New Roman" charset="0"/>
              </a:rPr>
              <a:t>Defining place and level of care on </a:t>
            </a:r>
            <a:r>
              <a:rPr lang="en-US" b="1" dirty="0" err="1" smtClean="0">
                <a:latin typeface="Times New Roman" charset="0"/>
                <a:ea typeface="Times New Roman" charset="0"/>
                <a:cs typeface="Times New Roman" charset="0"/>
              </a:rPr>
              <a:t>referal</a:t>
            </a:r>
            <a:r>
              <a:rPr lang="en-US" b="1" dirty="0" smtClean="0">
                <a:latin typeface="Times New Roman" charset="0"/>
                <a:ea typeface="Times New Roman" charset="0"/>
                <a:cs typeface="Times New Roman" charset="0"/>
              </a:rPr>
              <a:t> form:</a:t>
            </a:r>
          </a:p>
          <a:p>
            <a:pPr marL="285750" indent="-285750">
              <a:lnSpc>
                <a:spcPct val="150000"/>
              </a:lnSpc>
              <a:buFont typeface="Arial" pitchFamily="34" charset="0"/>
              <a:buChar char="•"/>
            </a:pPr>
            <a:endParaRPr lang="en-US" dirty="0" smtClean="0">
              <a:latin typeface="Times New Roman" charset="0"/>
              <a:ea typeface="Times New Roman" charset="0"/>
              <a:cs typeface="Times New Roman" charset="0"/>
            </a:endParaRPr>
          </a:p>
          <a:p>
            <a:pPr marL="285750" indent="-285750">
              <a:lnSpc>
                <a:spcPct val="150000"/>
              </a:lnSpc>
              <a:buFont typeface="Arial" pitchFamily="34" charset="0"/>
              <a:buChar char="•"/>
            </a:pPr>
            <a:r>
              <a:rPr lang="en-US" dirty="0" smtClean="0">
                <a:latin typeface="Times New Roman" charset="0"/>
                <a:ea typeface="Times New Roman" charset="0"/>
                <a:cs typeface="Times New Roman" charset="0"/>
              </a:rPr>
              <a:t>Hospitalization </a:t>
            </a:r>
            <a:r>
              <a:rPr lang="en-US" dirty="0">
                <a:latin typeface="Times New Roman" charset="0"/>
                <a:ea typeface="Times New Roman" charset="0"/>
                <a:cs typeface="Times New Roman" charset="0"/>
              </a:rPr>
              <a:t>in the appropriate department /internal, surgical, neurological, infectious.../, determine the level of health care /observation, general care, semi-intensive care, care, intensive care, special care/, decide on the need for consultative examinations by doctors of other specialties</a:t>
            </a:r>
            <a:endParaRPr lang="x-none"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Administration for hospitalization</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3598011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25775"/>
            <a:ext cx="8812088" cy="4524315"/>
          </a:xfrm>
          <a:prstGeom prst="rect">
            <a:avLst/>
          </a:prstGeom>
          <a:noFill/>
        </p:spPr>
        <p:txBody>
          <a:bodyPr wrap="square" rtlCol="0">
            <a:spAutoFit/>
          </a:bodyPr>
          <a:lstStyle/>
          <a:p>
            <a:pPr marL="285750" indent="-285750">
              <a:lnSpc>
                <a:spcPct val="150000"/>
              </a:lnSpc>
            </a:pPr>
            <a:r>
              <a:rPr lang="en-US" sz="2400" dirty="0">
                <a:latin typeface="Times New Roman" charset="0"/>
                <a:ea typeface="Times New Roman" charset="0"/>
                <a:cs typeface="Times New Roman" charset="0"/>
              </a:rPr>
              <a:t>Anamnesis and physical examination of the </a:t>
            </a:r>
            <a:r>
              <a:rPr lang="en-US" sz="2400" dirty="0" smtClean="0">
                <a:latin typeface="Times New Roman" charset="0"/>
                <a:ea typeface="Times New Roman" charset="0"/>
                <a:cs typeface="Times New Roman" charset="0"/>
              </a:rPr>
              <a:t>patient are performed.</a:t>
            </a:r>
          </a:p>
          <a:p>
            <a:pPr marL="285750" indent="-285750">
              <a:lnSpc>
                <a:spcPct val="150000"/>
              </a:lnSpc>
            </a:pPr>
            <a:endParaRPr lang="en-US" sz="2400" dirty="0" smtClean="0">
              <a:latin typeface="Times New Roman" charset="0"/>
              <a:ea typeface="Times New Roman" charset="0"/>
              <a:cs typeface="Times New Roman" charset="0"/>
            </a:endParaRPr>
          </a:p>
          <a:p>
            <a:pPr marL="285750" indent="-285750">
              <a:lnSpc>
                <a:spcPct val="150000"/>
              </a:lnSpc>
            </a:pPr>
            <a:r>
              <a:rPr lang="en-US" sz="2400" dirty="0" smtClean="0">
                <a:latin typeface="Times New Roman" charset="0"/>
                <a:ea typeface="Times New Roman" charset="0"/>
                <a:cs typeface="Times New Roman" charset="0"/>
              </a:rPr>
              <a:t>By </a:t>
            </a:r>
            <a:r>
              <a:rPr lang="en-US" sz="2400" dirty="0">
                <a:latin typeface="Times New Roman" charset="0"/>
                <a:ea typeface="Times New Roman" charset="0"/>
                <a:cs typeface="Times New Roman" charset="0"/>
              </a:rPr>
              <a:t>talking with the patient, that is, the companion, the necessary information about subjective complaints can be obtained</a:t>
            </a:r>
            <a:r>
              <a:rPr lang="en-US" sz="2400" dirty="0" smtClean="0">
                <a:latin typeface="Times New Roman" charset="0"/>
                <a:ea typeface="Times New Roman" charset="0"/>
                <a:cs typeface="Times New Roman" charset="0"/>
              </a:rPr>
              <a:t>.</a:t>
            </a:r>
          </a:p>
          <a:p>
            <a:pPr marL="285750" indent="-285750">
              <a:lnSpc>
                <a:spcPct val="150000"/>
              </a:lnSpc>
            </a:pPr>
            <a:endParaRPr lang="en-US" sz="2400" dirty="0">
              <a:latin typeface="Times New Roman" charset="0"/>
              <a:ea typeface="Times New Roman" charset="0"/>
              <a:cs typeface="Times New Roman" charset="0"/>
            </a:endParaRPr>
          </a:p>
          <a:p>
            <a:pPr marL="285750" indent="-285750">
              <a:lnSpc>
                <a:spcPct val="150000"/>
              </a:lnSpc>
            </a:pPr>
            <a:r>
              <a:rPr lang="en-US" sz="2400" dirty="0" smtClean="0">
                <a:latin typeface="Times New Roman" charset="0"/>
                <a:ea typeface="Times New Roman" charset="0"/>
                <a:cs typeface="Times New Roman" charset="0"/>
              </a:rPr>
              <a:t>Physical </a:t>
            </a:r>
            <a:r>
              <a:rPr lang="en-US" sz="2400" dirty="0">
                <a:latin typeface="Times New Roman" charset="0"/>
                <a:ea typeface="Times New Roman" charset="0"/>
                <a:cs typeface="Times New Roman" charset="0"/>
              </a:rPr>
              <a:t>examination and methods of additional diagnostics/laboratory analysis, visualization methods/ determine objective changes, </a:t>
            </a:r>
            <a:r>
              <a:rPr lang="en-US" sz="2400" dirty="0" err="1">
                <a:latin typeface="Times New Roman" charset="0"/>
                <a:ea typeface="Times New Roman" charset="0"/>
                <a:cs typeface="Times New Roman" charset="0"/>
              </a:rPr>
              <a:t>ie</a:t>
            </a:r>
            <a:r>
              <a:rPr lang="en-US" sz="2400" dirty="0">
                <a:latin typeface="Times New Roman" charset="0"/>
                <a:ea typeface="Times New Roman" charset="0"/>
                <a:cs typeface="Times New Roman" charset="0"/>
              </a:rPr>
              <a:t> signs of disease.</a:t>
            </a:r>
            <a:endParaRPr lang="x-none" sz="2400" dirty="0" smtClean="0">
              <a:latin typeface="Times New Roman" charset="0"/>
              <a:ea typeface="Times New Roman" charset="0"/>
              <a:cs typeface="Times New Roman" charset="0"/>
            </a:endParaRPr>
          </a:p>
        </p:txBody>
      </p:sp>
      <p:sp>
        <p:nvSpPr>
          <p:cNvPr id="4" name="Rectangle 2"/>
          <p:cNvSpPr txBox="1">
            <a:spLocks noChangeArrowheads="1"/>
          </p:cNvSpPr>
          <p:nvPr/>
        </p:nvSpPr>
        <p:spPr>
          <a:xfrm>
            <a:off x="0" y="0"/>
            <a:ext cx="9144000" cy="381000"/>
          </a:xfrm>
          <a:prstGeom prst="rect">
            <a:avLst/>
          </a:prstGeom>
          <a:gradFill flip="none" rotWithShape="1">
            <a:gsLst>
              <a:gs pos="0">
                <a:srgbClr val="FF6699">
                  <a:tint val="66000"/>
                  <a:satMod val="160000"/>
                </a:srgbClr>
              </a:gs>
              <a:gs pos="50000">
                <a:srgbClr val="FF6699">
                  <a:tint val="44500"/>
                  <a:satMod val="160000"/>
                </a:srgbClr>
              </a:gs>
              <a:gs pos="100000">
                <a:srgbClr val="FF6699">
                  <a:tint val="23500"/>
                  <a:satMod val="160000"/>
                </a:srgbClr>
              </a:gs>
            </a:gsLst>
            <a:lin ang="5400000" scaled="1"/>
            <a:tileRect/>
          </a:gradFill>
        </p:spPr>
        <p:txBody>
          <a:bodyPr/>
          <a:lstStyle/>
          <a:p>
            <a:pPr lvl="0" algn="ctr">
              <a:spcBef>
                <a:spcPct val="0"/>
              </a:spcBef>
            </a:pPr>
            <a:r>
              <a:rPr lang="en-US" sz="2000" b="1" dirty="0" smtClean="0">
                <a:latin typeface="Palatino Linotype" pitchFamily="18" charset="0"/>
              </a:rPr>
              <a:t>Anamnesis, exam</a:t>
            </a:r>
            <a:endParaRPr kumimoji="0" lang="en-US" sz="2000" b="1" i="0" u="none" strike="noStrike" kern="1200" cap="none" spc="0" normalizeH="0" baseline="0" noProof="0" dirty="0">
              <a:ln>
                <a:noFill/>
              </a:ln>
              <a:effectLst/>
              <a:uLnTx/>
              <a:uFillTx/>
              <a:latin typeface="Palatino Linotype" pitchFamily="18" charset="0"/>
              <a:ea typeface="+mj-ea"/>
              <a:cs typeface="+mj-cs"/>
            </a:endParaRPr>
          </a:p>
        </p:txBody>
      </p:sp>
    </p:spTree>
    <p:extLst>
      <p:ext uri="{BB962C8B-B14F-4D97-AF65-F5344CB8AC3E}">
        <p14:creationId xmlns:p14="http://schemas.microsoft.com/office/powerpoint/2010/main" val="15398995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476672"/>
            <a:ext cx="7920880" cy="5262979"/>
          </a:xfrm>
          <a:prstGeom prst="rect">
            <a:avLst/>
          </a:prstGeom>
        </p:spPr>
        <p:txBody>
          <a:bodyPr wrap="square">
            <a:spAutoFit/>
          </a:bodyPr>
          <a:lstStyle/>
          <a:p>
            <a:r>
              <a:rPr lang="en-US" sz="2400" dirty="0">
                <a:solidFill>
                  <a:srgbClr val="202122"/>
                </a:solidFill>
                <a:latin typeface="Times New Roman" charset="0"/>
                <a:ea typeface="Times New Roman" charset="0"/>
                <a:cs typeface="Times New Roman" charset="0"/>
              </a:rPr>
              <a:t>The </a:t>
            </a:r>
            <a:r>
              <a:rPr lang="en-US" sz="2400" b="1" dirty="0">
                <a:solidFill>
                  <a:srgbClr val="202122"/>
                </a:solidFill>
                <a:latin typeface="Times New Roman" charset="0"/>
                <a:ea typeface="Times New Roman" charset="0"/>
                <a:cs typeface="Times New Roman" charset="0"/>
              </a:rPr>
              <a:t>medical history</a:t>
            </a:r>
            <a:r>
              <a:rPr lang="en-US" sz="2400" dirty="0">
                <a:solidFill>
                  <a:srgbClr val="202122"/>
                </a:solidFill>
                <a:latin typeface="Times New Roman" charset="0"/>
                <a:ea typeface="Times New Roman" charset="0"/>
                <a:cs typeface="Times New Roman" charset="0"/>
              </a:rPr>
              <a:t>, </a:t>
            </a:r>
            <a:r>
              <a:rPr lang="en-US" sz="2400" b="1" dirty="0">
                <a:solidFill>
                  <a:srgbClr val="202122"/>
                </a:solidFill>
                <a:latin typeface="Times New Roman" charset="0"/>
                <a:ea typeface="Times New Roman" charset="0"/>
                <a:cs typeface="Times New Roman" charset="0"/>
              </a:rPr>
              <a:t>case history</a:t>
            </a:r>
            <a:r>
              <a:rPr lang="en-US" sz="2400" dirty="0">
                <a:solidFill>
                  <a:srgbClr val="202122"/>
                </a:solidFill>
                <a:latin typeface="Times New Roman" charset="0"/>
                <a:ea typeface="Times New Roman" charset="0"/>
                <a:cs typeface="Times New Roman" charset="0"/>
              </a:rPr>
              <a:t>, or </a:t>
            </a:r>
            <a:r>
              <a:rPr lang="en-US" sz="2400" b="1" dirty="0">
                <a:solidFill>
                  <a:srgbClr val="202122"/>
                </a:solidFill>
                <a:latin typeface="Times New Roman" charset="0"/>
                <a:ea typeface="Times New Roman" charset="0"/>
                <a:cs typeface="Times New Roman" charset="0"/>
              </a:rPr>
              <a:t>anamnesis</a:t>
            </a:r>
            <a:r>
              <a:rPr lang="en-US" sz="2400" dirty="0">
                <a:solidFill>
                  <a:srgbClr val="202122"/>
                </a:solidFill>
                <a:latin typeface="Times New Roman" charset="0"/>
                <a:ea typeface="Times New Roman" charset="0"/>
                <a:cs typeface="Times New Roman" charset="0"/>
              </a:rPr>
              <a:t> (from Greek: </a:t>
            </a:r>
            <a:r>
              <a:rPr lang="en-US" sz="2400" dirty="0" err="1">
                <a:solidFill>
                  <a:srgbClr val="202122"/>
                </a:solidFill>
                <a:latin typeface="Times New Roman" charset="0"/>
                <a:ea typeface="Times New Roman" charset="0"/>
                <a:cs typeface="Times New Roman" charset="0"/>
              </a:rPr>
              <a:t>ἀνά</a:t>
            </a:r>
            <a:r>
              <a:rPr lang="en-US" sz="2400" dirty="0">
                <a:solidFill>
                  <a:srgbClr val="202122"/>
                </a:solidFill>
                <a:latin typeface="Times New Roman" charset="0"/>
                <a:ea typeface="Times New Roman" charset="0"/>
                <a:cs typeface="Times New Roman" charset="0"/>
              </a:rPr>
              <a:t>, </a:t>
            </a:r>
            <a:r>
              <a:rPr lang="en-US" sz="2400" i="1" dirty="0" err="1">
                <a:solidFill>
                  <a:srgbClr val="202122"/>
                </a:solidFill>
                <a:latin typeface="Times New Roman" charset="0"/>
                <a:ea typeface="Times New Roman" charset="0"/>
                <a:cs typeface="Times New Roman" charset="0"/>
              </a:rPr>
              <a:t>aná</a:t>
            </a:r>
            <a:r>
              <a:rPr lang="en-US" sz="2400" dirty="0">
                <a:solidFill>
                  <a:srgbClr val="202122"/>
                </a:solidFill>
                <a:latin typeface="Times New Roman" charset="0"/>
                <a:ea typeface="Times New Roman" charset="0"/>
                <a:cs typeface="Times New Roman" charset="0"/>
              </a:rPr>
              <a:t>, "open", and </a:t>
            </a:r>
            <a:r>
              <a:rPr lang="en-US" sz="2400" dirty="0" err="1">
                <a:solidFill>
                  <a:srgbClr val="202122"/>
                </a:solidFill>
                <a:latin typeface="Times New Roman" charset="0"/>
                <a:ea typeface="Times New Roman" charset="0"/>
                <a:cs typeface="Times New Roman" charset="0"/>
              </a:rPr>
              <a:t>μνήσις</a:t>
            </a:r>
            <a:r>
              <a:rPr lang="en-US" sz="2400" dirty="0">
                <a:solidFill>
                  <a:srgbClr val="202122"/>
                </a:solidFill>
                <a:latin typeface="Times New Roman" charset="0"/>
                <a:ea typeface="Times New Roman" charset="0"/>
                <a:cs typeface="Times New Roman" charset="0"/>
              </a:rPr>
              <a:t>, </a:t>
            </a:r>
            <a:r>
              <a:rPr lang="en-US" sz="2400" i="1" dirty="0" err="1">
                <a:solidFill>
                  <a:srgbClr val="202122"/>
                </a:solidFill>
                <a:latin typeface="Times New Roman" charset="0"/>
                <a:ea typeface="Times New Roman" charset="0"/>
                <a:cs typeface="Times New Roman" charset="0"/>
              </a:rPr>
              <a:t>mnesis</a:t>
            </a:r>
            <a:r>
              <a:rPr lang="en-US" sz="2400" dirty="0">
                <a:solidFill>
                  <a:srgbClr val="202122"/>
                </a:solidFill>
                <a:latin typeface="Times New Roman" charset="0"/>
                <a:ea typeface="Times New Roman" charset="0"/>
                <a:cs typeface="Times New Roman" charset="0"/>
              </a:rPr>
              <a:t>, "memory") of a </a:t>
            </a:r>
            <a:r>
              <a:rPr lang="en-US" sz="2400" dirty="0">
                <a:solidFill>
                  <a:srgbClr val="795CB2"/>
                </a:solidFill>
                <a:latin typeface="Times New Roman" charset="0"/>
                <a:ea typeface="Times New Roman" charset="0"/>
                <a:cs typeface="Times New Roman" charset="0"/>
                <a:hlinkClick r:id="rId2" tooltip="Patient"/>
              </a:rPr>
              <a:t>patient</a:t>
            </a:r>
            <a:r>
              <a:rPr lang="en-US" sz="2400" dirty="0">
                <a:solidFill>
                  <a:srgbClr val="202122"/>
                </a:solidFill>
                <a:latin typeface="Times New Roman" charset="0"/>
                <a:ea typeface="Times New Roman" charset="0"/>
                <a:cs typeface="Times New Roman" charset="0"/>
              </a:rPr>
              <a:t> is a set of information the </a:t>
            </a:r>
            <a:r>
              <a:rPr lang="en-US" sz="2400" dirty="0">
                <a:solidFill>
                  <a:srgbClr val="795CB2"/>
                </a:solidFill>
                <a:latin typeface="Times New Roman" charset="0"/>
                <a:ea typeface="Times New Roman" charset="0"/>
                <a:cs typeface="Times New Roman" charset="0"/>
                <a:hlinkClick r:id="rId3" tooltip="Physician"/>
              </a:rPr>
              <a:t>physicians</a:t>
            </a:r>
            <a:r>
              <a:rPr lang="en-US" sz="2400" dirty="0">
                <a:solidFill>
                  <a:srgbClr val="202122"/>
                </a:solidFill>
                <a:latin typeface="Times New Roman" charset="0"/>
                <a:ea typeface="Times New Roman" charset="0"/>
                <a:cs typeface="Times New Roman" charset="0"/>
              </a:rPr>
              <a:t> collect over medical </a:t>
            </a:r>
            <a:r>
              <a:rPr lang="en-US" sz="2400" dirty="0">
                <a:solidFill>
                  <a:srgbClr val="795CB2"/>
                </a:solidFill>
                <a:latin typeface="Times New Roman" charset="0"/>
                <a:ea typeface="Times New Roman" charset="0"/>
                <a:cs typeface="Times New Roman" charset="0"/>
                <a:hlinkClick r:id="rId4" tooltip="Interview"/>
              </a:rPr>
              <a:t>interviews</a:t>
            </a:r>
            <a:r>
              <a:rPr lang="en-US" sz="2400" dirty="0">
                <a:solidFill>
                  <a:srgbClr val="202122"/>
                </a:solidFill>
                <a:latin typeface="Times New Roman" charset="0"/>
                <a:ea typeface="Times New Roman" charset="0"/>
                <a:cs typeface="Times New Roman" charset="0"/>
              </a:rPr>
              <a:t>. </a:t>
            </a:r>
          </a:p>
          <a:p>
            <a:endParaRPr lang="en-US" sz="2400" dirty="0">
              <a:solidFill>
                <a:srgbClr val="202122"/>
              </a:solidFill>
              <a:latin typeface="Times New Roman" charset="0"/>
              <a:ea typeface="Times New Roman" charset="0"/>
              <a:cs typeface="Times New Roman" charset="0"/>
            </a:endParaRPr>
          </a:p>
          <a:p>
            <a:r>
              <a:rPr lang="en-US" sz="2400" dirty="0" smtClean="0">
                <a:solidFill>
                  <a:srgbClr val="202122"/>
                </a:solidFill>
                <a:latin typeface="Times New Roman" charset="0"/>
                <a:ea typeface="Times New Roman" charset="0"/>
                <a:cs typeface="Times New Roman" charset="0"/>
              </a:rPr>
              <a:t>It </a:t>
            </a:r>
            <a:r>
              <a:rPr lang="en-US" sz="2400" dirty="0">
                <a:solidFill>
                  <a:srgbClr val="202122"/>
                </a:solidFill>
                <a:latin typeface="Times New Roman" charset="0"/>
                <a:ea typeface="Times New Roman" charset="0"/>
                <a:cs typeface="Times New Roman" charset="0"/>
              </a:rPr>
              <a:t>involves the patient, and eventually people close to him, so to collect reliable/objective information for managing the </a:t>
            </a:r>
            <a:r>
              <a:rPr lang="en-US" sz="2400" dirty="0">
                <a:solidFill>
                  <a:srgbClr val="795CB2"/>
                </a:solidFill>
                <a:latin typeface="Times New Roman" charset="0"/>
                <a:ea typeface="Times New Roman" charset="0"/>
                <a:cs typeface="Times New Roman" charset="0"/>
                <a:hlinkClick r:id="rId5" tooltip="Medical diagnosis"/>
              </a:rPr>
              <a:t>medical diagnosis</a:t>
            </a:r>
            <a:r>
              <a:rPr lang="en-US" sz="2400" dirty="0">
                <a:solidFill>
                  <a:srgbClr val="202122"/>
                </a:solidFill>
                <a:latin typeface="Times New Roman" charset="0"/>
                <a:ea typeface="Times New Roman" charset="0"/>
                <a:cs typeface="Times New Roman" charset="0"/>
              </a:rPr>
              <a:t> and proposing efficient </a:t>
            </a:r>
            <a:r>
              <a:rPr lang="en-US" sz="2400" dirty="0">
                <a:solidFill>
                  <a:srgbClr val="795CB2"/>
                </a:solidFill>
                <a:latin typeface="Times New Roman" charset="0"/>
                <a:ea typeface="Times New Roman" charset="0"/>
                <a:cs typeface="Times New Roman" charset="0"/>
                <a:hlinkClick r:id="rId6" tooltip="Medical treatment"/>
              </a:rPr>
              <a:t>medical treatments</a:t>
            </a:r>
            <a:r>
              <a:rPr lang="en-US" sz="2400" dirty="0">
                <a:solidFill>
                  <a:srgbClr val="202122"/>
                </a:solidFill>
                <a:latin typeface="Times New Roman" charset="0"/>
                <a:ea typeface="Times New Roman" charset="0"/>
                <a:cs typeface="Times New Roman" charset="0"/>
              </a:rPr>
              <a:t>. </a:t>
            </a:r>
            <a:endParaRPr lang="en-US" sz="2400" dirty="0" smtClean="0">
              <a:solidFill>
                <a:srgbClr val="202122"/>
              </a:solidFill>
              <a:latin typeface="Times New Roman" charset="0"/>
              <a:ea typeface="Times New Roman" charset="0"/>
              <a:cs typeface="Times New Roman" charset="0"/>
            </a:endParaRPr>
          </a:p>
          <a:p>
            <a:endParaRPr lang="en-US" sz="2400" dirty="0">
              <a:solidFill>
                <a:srgbClr val="202122"/>
              </a:solidFill>
              <a:latin typeface="Times New Roman" charset="0"/>
              <a:ea typeface="Times New Roman" charset="0"/>
              <a:cs typeface="Times New Roman" charset="0"/>
            </a:endParaRPr>
          </a:p>
          <a:p>
            <a:r>
              <a:rPr lang="en-US" sz="2400" dirty="0" smtClean="0">
                <a:solidFill>
                  <a:srgbClr val="202122"/>
                </a:solidFill>
                <a:latin typeface="Times New Roman" charset="0"/>
                <a:ea typeface="Times New Roman" charset="0"/>
                <a:cs typeface="Times New Roman" charset="0"/>
              </a:rPr>
              <a:t>The </a:t>
            </a:r>
            <a:r>
              <a:rPr lang="en-US" sz="2400" dirty="0">
                <a:solidFill>
                  <a:srgbClr val="202122"/>
                </a:solidFill>
                <a:latin typeface="Times New Roman" charset="0"/>
                <a:ea typeface="Times New Roman" charset="0"/>
                <a:cs typeface="Times New Roman" charset="0"/>
              </a:rPr>
              <a:t>medically relevant complaints reported by the patient or others familiar with the patient are referred to as </a:t>
            </a:r>
            <a:r>
              <a:rPr lang="en-US" sz="2400" dirty="0">
                <a:solidFill>
                  <a:srgbClr val="FF0000"/>
                </a:solidFill>
                <a:latin typeface="Times New Roman" charset="0"/>
                <a:ea typeface="Times New Roman" charset="0"/>
                <a:cs typeface="Times New Roman" charset="0"/>
                <a:hlinkClick r:id="rId7" tooltip="Symptom"/>
              </a:rPr>
              <a:t>symptoms</a:t>
            </a:r>
            <a:r>
              <a:rPr lang="en-US" sz="2400" dirty="0">
                <a:solidFill>
                  <a:srgbClr val="202122"/>
                </a:solidFill>
                <a:latin typeface="Times New Roman" charset="0"/>
                <a:ea typeface="Times New Roman" charset="0"/>
                <a:cs typeface="Times New Roman" charset="0"/>
              </a:rPr>
              <a:t>, in contrast with </a:t>
            </a:r>
            <a:r>
              <a:rPr lang="en-US" sz="2400" dirty="0">
                <a:solidFill>
                  <a:srgbClr val="795CB2"/>
                </a:solidFill>
                <a:latin typeface="Times New Roman" charset="0"/>
                <a:ea typeface="Times New Roman" charset="0"/>
                <a:cs typeface="Times New Roman" charset="0"/>
                <a:hlinkClick r:id="rId8" tooltip="Sign (medicine)"/>
              </a:rPr>
              <a:t>clinical signs</a:t>
            </a:r>
            <a:r>
              <a:rPr lang="en-US" sz="2400" dirty="0">
                <a:solidFill>
                  <a:srgbClr val="202122"/>
                </a:solidFill>
                <a:latin typeface="Times New Roman" charset="0"/>
                <a:ea typeface="Times New Roman" charset="0"/>
                <a:cs typeface="Times New Roman" charset="0"/>
              </a:rPr>
              <a:t>, which are ascertained by direct examination on the part of medical personnel. </a:t>
            </a:r>
            <a:endParaRPr lang="en-US" sz="24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350148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9592" y="836712"/>
            <a:ext cx="7272808" cy="3416320"/>
          </a:xfrm>
          <a:prstGeom prst="rect">
            <a:avLst/>
          </a:prstGeom>
        </p:spPr>
        <p:txBody>
          <a:bodyPr wrap="square">
            <a:spAutoFit/>
          </a:bodyPr>
          <a:lstStyle/>
          <a:p>
            <a:r>
              <a:rPr lang="en-US" sz="2400" dirty="0">
                <a:solidFill>
                  <a:srgbClr val="202122"/>
                </a:solidFill>
                <a:latin typeface="Times New Roman" charset="0"/>
                <a:ea typeface="Times New Roman" charset="0"/>
                <a:cs typeface="Times New Roman" charset="0"/>
              </a:rPr>
              <a:t>A practitioner typically asks questions to obtain the following information about the patient</a:t>
            </a:r>
            <a:r>
              <a:rPr lang="en-US" sz="2400" dirty="0" smtClean="0">
                <a:solidFill>
                  <a:srgbClr val="202122"/>
                </a:solidFill>
                <a:latin typeface="Times New Roman" charset="0"/>
                <a:ea typeface="Times New Roman" charset="0"/>
                <a:cs typeface="Times New Roman" charset="0"/>
              </a:rPr>
              <a:t>:</a:t>
            </a:r>
          </a:p>
          <a:p>
            <a:endParaRPr lang="en-US" sz="2400" dirty="0">
              <a:solidFill>
                <a:srgbClr val="202122"/>
              </a:solidFill>
              <a:latin typeface="Times New Roman" charset="0"/>
              <a:ea typeface="Times New Roman" charset="0"/>
              <a:cs typeface="Times New Roman" charset="0"/>
            </a:endParaRPr>
          </a:p>
          <a:p>
            <a:pPr>
              <a:buFont typeface="Arial" charset="0"/>
              <a:buChar char="•"/>
            </a:pPr>
            <a:r>
              <a:rPr lang="en-US" sz="2400" dirty="0">
                <a:solidFill>
                  <a:srgbClr val="202122"/>
                </a:solidFill>
                <a:latin typeface="Times New Roman" charset="0"/>
                <a:ea typeface="Times New Roman" charset="0"/>
                <a:cs typeface="Times New Roman" charset="0"/>
              </a:rPr>
              <a:t>Identification and demographics: name, age, height, weight</a:t>
            </a:r>
            <a:r>
              <a:rPr lang="en-US" sz="2400" dirty="0" smtClean="0">
                <a:solidFill>
                  <a:srgbClr val="202122"/>
                </a:solidFill>
                <a:latin typeface="Times New Roman" charset="0"/>
                <a:ea typeface="Times New Roman" charset="0"/>
                <a:cs typeface="Times New Roman" charset="0"/>
              </a:rPr>
              <a:t>.</a:t>
            </a:r>
          </a:p>
          <a:p>
            <a:pPr>
              <a:buFont typeface="Arial" charset="0"/>
              <a:buChar char="•"/>
            </a:pPr>
            <a:endParaRPr lang="en-US" sz="2400" dirty="0">
              <a:solidFill>
                <a:srgbClr val="202122"/>
              </a:solidFill>
              <a:latin typeface="Times New Roman" charset="0"/>
              <a:ea typeface="Times New Roman" charset="0"/>
              <a:cs typeface="Times New Roman" charset="0"/>
            </a:endParaRPr>
          </a:p>
          <a:p>
            <a:pPr>
              <a:buFont typeface="Arial" charset="0"/>
              <a:buChar char="•"/>
            </a:pPr>
            <a:r>
              <a:rPr lang="en-US" sz="2400" dirty="0">
                <a:solidFill>
                  <a:srgbClr val="202122"/>
                </a:solidFill>
                <a:latin typeface="Times New Roman" charset="0"/>
                <a:ea typeface="Times New Roman" charset="0"/>
                <a:cs typeface="Times New Roman" charset="0"/>
              </a:rPr>
              <a:t>The "</a:t>
            </a:r>
            <a:r>
              <a:rPr lang="en-US" sz="2400" dirty="0">
                <a:solidFill>
                  <a:srgbClr val="795CB2"/>
                </a:solidFill>
                <a:latin typeface="Times New Roman" charset="0"/>
                <a:ea typeface="Times New Roman" charset="0"/>
                <a:cs typeface="Times New Roman" charset="0"/>
                <a:hlinkClick r:id="rId2" tooltip="Chief complaint"/>
              </a:rPr>
              <a:t>chief complaint</a:t>
            </a:r>
            <a:r>
              <a:rPr lang="en-US" sz="2400" dirty="0">
                <a:solidFill>
                  <a:srgbClr val="202122"/>
                </a:solidFill>
                <a:latin typeface="Times New Roman" charset="0"/>
                <a:ea typeface="Times New Roman" charset="0"/>
                <a:cs typeface="Times New Roman" charset="0"/>
              </a:rPr>
              <a:t> (CC)" – the major health problem or concern, and its time course (e.g. chest pain for past 4 hours</a:t>
            </a:r>
            <a:r>
              <a:rPr lang="en-US" sz="2400" dirty="0" smtClean="0">
                <a:solidFill>
                  <a:srgbClr val="202122"/>
                </a:solidFill>
                <a:latin typeface="Times New Roman" charset="0"/>
                <a:ea typeface="Times New Roman" charset="0"/>
                <a:cs typeface="Times New Roman" charset="0"/>
              </a:rPr>
              <a:t>).</a:t>
            </a:r>
            <a:endParaRPr lang="en-US" sz="24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979899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624" y="980728"/>
            <a:ext cx="6768752" cy="3046988"/>
          </a:xfrm>
          <a:prstGeom prst="rect">
            <a:avLst/>
          </a:prstGeom>
        </p:spPr>
        <p:txBody>
          <a:bodyPr wrap="square">
            <a:spAutoFit/>
          </a:bodyPr>
          <a:lstStyle/>
          <a:p>
            <a:pPr>
              <a:buFont typeface="Arial" charset="0"/>
              <a:buChar char="•"/>
            </a:pPr>
            <a:r>
              <a:rPr lang="en-US" sz="2400" dirty="0">
                <a:solidFill>
                  <a:srgbClr val="795CB2"/>
                </a:solidFill>
                <a:latin typeface="Times New Roman" charset="0"/>
                <a:ea typeface="Times New Roman" charset="0"/>
                <a:cs typeface="Times New Roman" charset="0"/>
                <a:hlinkClick r:id="rId2" tooltip="History of the present illness"/>
              </a:rPr>
              <a:t>History of the present illness</a:t>
            </a:r>
            <a:r>
              <a:rPr lang="en-US" sz="2400" dirty="0">
                <a:solidFill>
                  <a:srgbClr val="202122"/>
                </a:solidFill>
                <a:latin typeface="Times New Roman" charset="0"/>
                <a:ea typeface="Times New Roman" charset="0"/>
                <a:cs typeface="Times New Roman" charset="0"/>
              </a:rPr>
              <a:t> (HPI) – details about the complaints, enumerated in the CC (also often called </a:t>
            </a:r>
            <a:r>
              <a:rPr lang="en-US" sz="2400" i="1" dirty="0">
                <a:solidFill>
                  <a:srgbClr val="202122"/>
                </a:solidFill>
                <a:latin typeface="Times New Roman" charset="0"/>
                <a:ea typeface="Times New Roman" charset="0"/>
                <a:cs typeface="Times New Roman" charset="0"/>
              </a:rPr>
              <a:t>history of presenting complaint</a:t>
            </a:r>
            <a:r>
              <a:rPr lang="en-US" sz="2400" dirty="0">
                <a:solidFill>
                  <a:srgbClr val="202122"/>
                </a:solidFill>
                <a:latin typeface="Times New Roman" charset="0"/>
                <a:ea typeface="Times New Roman" charset="0"/>
                <a:cs typeface="Times New Roman" charset="0"/>
              </a:rPr>
              <a:t> or HPC</a:t>
            </a:r>
            <a:r>
              <a:rPr lang="en-US" sz="2400" dirty="0" smtClean="0">
                <a:solidFill>
                  <a:srgbClr val="202122"/>
                </a:solidFill>
                <a:latin typeface="Times New Roman" charset="0"/>
                <a:ea typeface="Times New Roman" charset="0"/>
                <a:cs typeface="Times New Roman" charset="0"/>
              </a:rPr>
              <a:t>).</a:t>
            </a:r>
          </a:p>
          <a:p>
            <a:pPr>
              <a:buFont typeface="Arial" charset="0"/>
              <a:buChar char="•"/>
            </a:pPr>
            <a:endParaRPr lang="en-US" sz="2400" dirty="0">
              <a:solidFill>
                <a:srgbClr val="202122"/>
              </a:solidFill>
              <a:latin typeface="Times New Roman" charset="0"/>
              <a:ea typeface="Times New Roman" charset="0"/>
              <a:cs typeface="Times New Roman" charset="0"/>
            </a:endParaRPr>
          </a:p>
          <a:p>
            <a:pPr>
              <a:buFont typeface="Arial" charset="0"/>
              <a:buChar char="•"/>
            </a:pPr>
            <a:r>
              <a:rPr lang="en-US" sz="2400" dirty="0">
                <a:solidFill>
                  <a:srgbClr val="795CB2"/>
                </a:solidFill>
                <a:latin typeface="Times New Roman" charset="0"/>
                <a:ea typeface="Times New Roman" charset="0"/>
                <a:cs typeface="Times New Roman" charset="0"/>
                <a:hlinkClick r:id="rId3" tooltip="Past medical history"/>
              </a:rPr>
              <a:t>Past medical history</a:t>
            </a:r>
            <a:r>
              <a:rPr lang="en-US" sz="2400" dirty="0">
                <a:solidFill>
                  <a:srgbClr val="202122"/>
                </a:solidFill>
                <a:latin typeface="Times New Roman" charset="0"/>
                <a:ea typeface="Times New Roman" charset="0"/>
                <a:cs typeface="Times New Roman" charset="0"/>
              </a:rPr>
              <a:t> (PMH) (including major illnesses, any previous surgery/operations (sometimes distinguished as </a:t>
            </a:r>
            <a:r>
              <a:rPr lang="en-US" sz="2400" i="1" dirty="0">
                <a:solidFill>
                  <a:srgbClr val="202122"/>
                </a:solidFill>
                <a:latin typeface="Times New Roman" charset="0"/>
                <a:ea typeface="Times New Roman" charset="0"/>
                <a:cs typeface="Times New Roman" charset="0"/>
              </a:rPr>
              <a:t>past surgical history</a:t>
            </a:r>
            <a:r>
              <a:rPr lang="en-US" sz="2400" dirty="0">
                <a:solidFill>
                  <a:srgbClr val="202122"/>
                </a:solidFill>
                <a:latin typeface="Times New Roman" charset="0"/>
                <a:ea typeface="Times New Roman" charset="0"/>
                <a:cs typeface="Times New Roman" charset="0"/>
              </a:rPr>
              <a:t> or PSH), any current ongoing illness, e.g. diabetes</a:t>
            </a:r>
            <a:r>
              <a:rPr lang="en-US" sz="2400" dirty="0" smtClean="0">
                <a:solidFill>
                  <a:srgbClr val="202122"/>
                </a:solidFill>
                <a:latin typeface="Times New Roman" charset="0"/>
                <a:ea typeface="Times New Roman" charset="0"/>
                <a:cs typeface="Times New Roman" charset="0"/>
              </a:rPr>
              <a:t>).</a:t>
            </a:r>
            <a:endParaRPr lang="en-US" sz="24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209772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624" y="980728"/>
            <a:ext cx="6984776" cy="3539430"/>
          </a:xfrm>
          <a:prstGeom prst="rect">
            <a:avLst/>
          </a:prstGeom>
        </p:spPr>
        <p:txBody>
          <a:bodyPr wrap="square">
            <a:spAutoFit/>
          </a:bodyPr>
          <a:lstStyle/>
          <a:p>
            <a:pPr>
              <a:buFont typeface="Arial" charset="0"/>
              <a:buChar char="•"/>
            </a:pPr>
            <a:r>
              <a:rPr lang="en-US" sz="2800" dirty="0">
                <a:solidFill>
                  <a:srgbClr val="795CB2"/>
                </a:solidFill>
                <a:latin typeface="Times New Roman" charset="0"/>
                <a:ea typeface="Times New Roman" charset="0"/>
                <a:cs typeface="Times New Roman" charset="0"/>
                <a:hlinkClick r:id="rId2" tooltip="Review of systems"/>
              </a:rPr>
              <a:t>Review of systems</a:t>
            </a:r>
            <a:r>
              <a:rPr lang="en-US" sz="2800" dirty="0">
                <a:solidFill>
                  <a:srgbClr val="202122"/>
                </a:solidFill>
                <a:latin typeface="Times New Roman" charset="0"/>
                <a:ea typeface="Times New Roman" charset="0"/>
                <a:cs typeface="Times New Roman" charset="0"/>
              </a:rPr>
              <a:t> (ROS) Systematic questioning about different </a:t>
            </a:r>
            <a:r>
              <a:rPr lang="en-US" sz="2800" dirty="0">
                <a:solidFill>
                  <a:srgbClr val="795CB2"/>
                </a:solidFill>
                <a:latin typeface="Times New Roman" charset="0"/>
                <a:ea typeface="Times New Roman" charset="0"/>
                <a:cs typeface="Times New Roman" charset="0"/>
                <a:hlinkClick r:id="rId3" tooltip="Organ system"/>
              </a:rPr>
              <a:t>organ </a:t>
            </a:r>
            <a:r>
              <a:rPr lang="en-US" sz="2800" dirty="0" smtClean="0">
                <a:solidFill>
                  <a:srgbClr val="795CB2"/>
                </a:solidFill>
                <a:latin typeface="Times New Roman" charset="0"/>
                <a:ea typeface="Times New Roman" charset="0"/>
                <a:cs typeface="Times New Roman" charset="0"/>
                <a:hlinkClick r:id="rId3" tooltip="Organ system"/>
              </a:rPr>
              <a:t>systems</a:t>
            </a:r>
            <a:endParaRPr lang="en-US" sz="2800" dirty="0" smtClean="0">
              <a:solidFill>
                <a:srgbClr val="795CB2"/>
              </a:solidFill>
              <a:latin typeface="Times New Roman" charset="0"/>
              <a:ea typeface="Times New Roman" charset="0"/>
              <a:cs typeface="Times New Roman" charset="0"/>
            </a:endParaRPr>
          </a:p>
          <a:p>
            <a:pPr>
              <a:buFont typeface="Arial" charset="0"/>
              <a:buChar char="•"/>
            </a:pPr>
            <a:endParaRPr lang="en-US" sz="2800" dirty="0">
              <a:solidFill>
                <a:srgbClr val="202122"/>
              </a:solidFill>
              <a:latin typeface="Times New Roman" charset="0"/>
              <a:ea typeface="Times New Roman" charset="0"/>
              <a:cs typeface="Times New Roman" charset="0"/>
            </a:endParaRPr>
          </a:p>
          <a:p>
            <a:pPr>
              <a:buFont typeface="Arial" charset="0"/>
              <a:buChar char="•"/>
            </a:pPr>
            <a:r>
              <a:rPr lang="en-US" sz="2800" dirty="0">
                <a:solidFill>
                  <a:srgbClr val="795CB2"/>
                </a:solidFill>
                <a:latin typeface="Times New Roman" charset="0"/>
                <a:ea typeface="Times New Roman" charset="0"/>
                <a:cs typeface="Times New Roman" charset="0"/>
                <a:hlinkClick r:id="rId4" tooltip="Family history (medicine)"/>
              </a:rPr>
              <a:t>Family diseases</a:t>
            </a:r>
            <a:r>
              <a:rPr lang="en-US" sz="2800" dirty="0">
                <a:solidFill>
                  <a:srgbClr val="202122"/>
                </a:solidFill>
                <a:latin typeface="Times New Roman" charset="0"/>
                <a:ea typeface="Times New Roman" charset="0"/>
                <a:cs typeface="Times New Roman" charset="0"/>
              </a:rPr>
              <a:t> – especially those relevant to the patient's chief complaint</a:t>
            </a:r>
            <a:r>
              <a:rPr lang="en-US" sz="2800" dirty="0" smtClean="0">
                <a:solidFill>
                  <a:srgbClr val="202122"/>
                </a:solidFill>
                <a:latin typeface="Times New Roman" charset="0"/>
                <a:ea typeface="Times New Roman" charset="0"/>
                <a:cs typeface="Times New Roman" charset="0"/>
              </a:rPr>
              <a:t>.</a:t>
            </a:r>
          </a:p>
          <a:p>
            <a:pPr>
              <a:buFont typeface="Arial" charset="0"/>
              <a:buChar char="•"/>
            </a:pPr>
            <a:endParaRPr lang="en-US" sz="2800" dirty="0">
              <a:solidFill>
                <a:srgbClr val="202122"/>
              </a:solidFill>
              <a:latin typeface="Times New Roman" charset="0"/>
              <a:ea typeface="Times New Roman" charset="0"/>
              <a:cs typeface="Times New Roman" charset="0"/>
            </a:endParaRPr>
          </a:p>
          <a:p>
            <a:pPr>
              <a:buFont typeface="Arial" charset="0"/>
              <a:buChar char="•"/>
            </a:pPr>
            <a:r>
              <a:rPr lang="en-US" sz="2800" dirty="0">
                <a:solidFill>
                  <a:srgbClr val="795CB2"/>
                </a:solidFill>
                <a:latin typeface="Times New Roman" charset="0"/>
                <a:ea typeface="Times New Roman" charset="0"/>
                <a:cs typeface="Times New Roman" charset="0"/>
                <a:hlinkClick r:id="rId5" tooltip="List of childhood diseases"/>
              </a:rPr>
              <a:t>Childhood diseases</a:t>
            </a:r>
            <a:r>
              <a:rPr lang="en-US" sz="2800" dirty="0">
                <a:solidFill>
                  <a:srgbClr val="202122"/>
                </a:solidFill>
                <a:latin typeface="Times New Roman" charset="0"/>
                <a:ea typeface="Times New Roman" charset="0"/>
                <a:cs typeface="Times New Roman" charset="0"/>
              </a:rPr>
              <a:t> – this is very important in pediatrics</a:t>
            </a:r>
            <a:r>
              <a:rPr lang="en-US" sz="2800" dirty="0" smtClean="0">
                <a:solidFill>
                  <a:srgbClr val="202122"/>
                </a:solidFill>
                <a:latin typeface="Times New Roman" charset="0"/>
                <a:ea typeface="Times New Roman" charset="0"/>
                <a:cs typeface="Times New Roman" charset="0"/>
              </a:rPr>
              <a:t>.</a:t>
            </a:r>
            <a:endParaRPr lang="en-US" sz="28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953369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1600" y="692697"/>
            <a:ext cx="7056784" cy="5262979"/>
          </a:xfrm>
          <a:prstGeom prst="rect">
            <a:avLst/>
          </a:prstGeom>
        </p:spPr>
        <p:txBody>
          <a:bodyPr wrap="square">
            <a:spAutoFit/>
          </a:bodyPr>
          <a:lstStyle/>
          <a:p>
            <a:pPr>
              <a:buFont typeface="Arial" charset="0"/>
              <a:buChar char="•"/>
            </a:pPr>
            <a:r>
              <a:rPr lang="en-US" sz="2800" dirty="0">
                <a:solidFill>
                  <a:srgbClr val="795CB2"/>
                </a:solidFill>
                <a:latin typeface="Times New Roman" charset="0"/>
                <a:ea typeface="Times New Roman" charset="0"/>
                <a:cs typeface="Times New Roman" charset="0"/>
                <a:hlinkClick r:id="rId2" tooltip="Social history (medicine)"/>
              </a:rPr>
              <a:t>Social history (medicine)</a:t>
            </a:r>
            <a:r>
              <a:rPr lang="en-US" sz="2800" dirty="0">
                <a:solidFill>
                  <a:srgbClr val="202122"/>
                </a:solidFill>
                <a:latin typeface="Times New Roman" charset="0"/>
                <a:ea typeface="Times New Roman" charset="0"/>
                <a:cs typeface="Times New Roman" charset="0"/>
              </a:rPr>
              <a:t> – including living arrangements, occupation, marital status, number of children, drug use (including tobacco, alcohol, other </a:t>
            </a:r>
            <a:r>
              <a:rPr lang="en-US" sz="2800" dirty="0">
                <a:solidFill>
                  <a:srgbClr val="795CB2"/>
                </a:solidFill>
                <a:latin typeface="Times New Roman" charset="0"/>
                <a:ea typeface="Times New Roman" charset="0"/>
                <a:cs typeface="Times New Roman" charset="0"/>
                <a:hlinkClick r:id="rId3" tooltip="Recreational drug use"/>
              </a:rPr>
              <a:t>recreational drug use</a:t>
            </a:r>
            <a:r>
              <a:rPr lang="en-US" sz="2800" dirty="0">
                <a:solidFill>
                  <a:srgbClr val="202122"/>
                </a:solidFill>
                <a:latin typeface="Times New Roman" charset="0"/>
                <a:ea typeface="Times New Roman" charset="0"/>
                <a:cs typeface="Times New Roman" charset="0"/>
              </a:rPr>
              <a:t>), recent foreign travel, and exposure to environmental pathogens through recreational activities or pets</a:t>
            </a:r>
            <a:r>
              <a:rPr lang="en-US" sz="2800" dirty="0" smtClean="0">
                <a:solidFill>
                  <a:srgbClr val="202122"/>
                </a:solidFill>
                <a:latin typeface="Times New Roman" charset="0"/>
                <a:ea typeface="Times New Roman" charset="0"/>
                <a:cs typeface="Times New Roman" charset="0"/>
              </a:rPr>
              <a:t>.</a:t>
            </a:r>
          </a:p>
          <a:p>
            <a:pPr>
              <a:buFont typeface="Arial" charset="0"/>
              <a:buChar char="•"/>
            </a:pPr>
            <a:endParaRPr lang="en-US" sz="2800" dirty="0">
              <a:solidFill>
                <a:srgbClr val="202122"/>
              </a:solidFill>
              <a:latin typeface="Times New Roman" charset="0"/>
              <a:ea typeface="Times New Roman" charset="0"/>
              <a:cs typeface="Times New Roman" charset="0"/>
            </a:endParaRPr>
          </a:p>
          <a:p>
            <a:pPr>
              <a:buFont typeface="Arial" charset="0"/>
              <a:buChar char="•"/>
            </a:pPr>
            <a:endParaRPr lang="en-US" sz="2800" dirty="0">
              <a:solidFill>
                <a:srgbClr val="202122"/>
              </a:solidFill>
              <a:latin typeface="Times New Roman" charset="0"/>
              <a:ea typeface="Times New Roman" charset="0"/>
              <a:cs typeface="Times New Roman" charset="0"/>
            </a:endParaRPr>
          </a:p>
          <a:p>
            <a:pPr>
              <a:buFont typeface="Arial" charset="0"/>
              <a:buChar char="•"/>
            </a:pPr>
            <a:r>
              <a:rPr lang="en-US" sz="2800" dirty="0">
                <a:solidFill>
                  <a:srgbClr val="202122"/>
                </a:solidFill>
                <a:latin typeface="Times New Roman" charset="0"/>
                <a:ea typeface="Times New Roman" charset="0"/>
                <a:cs typeface="Times New Roman" charset="0"/>
              </a:rPr>
              <a:t>Regular and acute </a:t>
            </a:r>
            <a:r>
              <a:rPr lang="en-US" sz="2800" dirty="0">
                <a:solidFill>
                  <a:srgbClr val="795CB2"/>
                </a:solidFill>
                <a:latin typeface="Times New Roman" charset="0"/>
                <a:ea typeface="Times New Roman" charset="0"/>
                <a:cs typeface="Times New Roman" charset="0"/>
                <a:hlinkClick r:id="rId4" tooltip="Medications"/>
              </a:rPr>
              <a:t>medications</a:t>
            </a:r>
            <a:r>
              <a:rPr lang="en-US" sz="2800" dirty="0">
                <a:solidFill>
                  <a:srgbClr val="202122"/>
                </a:solidFill>
                <a:latin typeface="Times New Roman" charset="0"/>
                <a:ea typeface="Times New Roman" charset="0"/>
                <a:cs typeface="Times New Roman" charset="0"/>
              </a:rPr>
              <a:t> (including those prescribed by doctors, and others obtained over-the-counter or </a:t>
            </a:r>
            <a:r>
              <a:rPr lang="en-US" sz="2800" dirty="0">
                <a:solidFill>
                  <a:srgbClr val="795CB2"/>
                </a:solidFill>
                <a:latin typeface="Times New Roman" charset="0"/>
                <a:ea typeface="Times New Roman" charset="0"/>
                <a:cs typeface="Times New Roman" charset="0"/>
                <a:hlinkClick r:id="rId5" tooltip="Alternative medicine"/>
              </a:rPr>
              <a:t>alternative medicine</a:t>
            </a:r>
            <a:r>
              <a:rPr lang="en-US" sz="2800" dirty="0" smtClean="0">
                <a:solidFill>
                  <a:srgbClr val="202122"/>
                </a:solidFill>
                <a:latin typeface="Times New Roman" charset="0"/>
                <a:ea typeface="Times New Roman" charset="0"/>
                <a:cs typeface="Times New Roman" charset="0"/>
              </a:rPr>
              <a:t>)</a:t>
            </a:r>
            <a:endParaRPr lang="en-US" sz="2800" dirty="0">
              <a:solidFill>
                <a:srgbClr val="20212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3628315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1490</TotalTime>
  <Words>1177</Words>
  <Application>Microsoft Macintosh PowerPoint</Application>
  <PresentationFormat>On-screen Show (4:3)</PresentationFormat>
  <Paragraphs>164</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Calibri</vt:lpstr>
      <vt:lpstr>Palatino Linotype</vt:lpstr>
      <vt:lpstr>Times New Roman</vt:lpstr>
      <vt:lpstr>Arial</vt:lpstr>
      <vt:lpstr>Office Theme</vt:lpstr>
      <vt:lpstr>Clinical practice introduction    Admission of patients for hospital treatment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XX</dc:creator>
  <cp:lastModifiedBy>Microsoft Office User</cp:lastModifiedBy>
  <cp:revision>61</cp:revision>
  <dcterms:created xsi:type="dcterms:W3CDTF">2020-01-16T06:14:48Z</dcterms:created>
  <dcterms:modified xsi:type="dcterms:W3CDTF">2023-11-18T07:53:53Z</dcterms:modified>
</cp:coreProperties>
</file>